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6.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7.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8.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9.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0.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1.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sldIdLst>
    <p:sldId id="281" r:id="rId2"/>
    <p:sldId id="280" r:id="rId3"/>
    <p:sldId id="260" r:id="rId4"/>
    <p:sldId id="258" r:id="rId5"/>
    <p:sldId id="259" r:id="rId6"/>
    <p:sldId id="261" r:id="rId7"/>
    <p:sldId id="262" r:id="rId8"/>
    <p:sldId id="282" r:id="rId9"/>
    <p:sldId id="283" r:id="rId10"/>
    <p:sldId id="284" r:id="rId11"/>
    <p:sldId id="257" r:id="rId12"/>
    <p:sldId id="287" r:id="rId13"/>
    <p:sldId id="270" r:id="rId14"/>
    <p:sldId id="269" r:id="rId15"/>
    <p:sldId id="271" r:id="rId16"/>
    <p:sldId id="272" r:id="rId17"/>
    <p:sldId id="274" r:id="rId18"/>
    <p:sldId id="273" r:id="rId19"/>
    <p:sldId id="294" r:id="rId20"/>
    <p:sldId id="295" r:id="rId21"/>
    <p:sldId id="291" r:id="rId22"/>
    <p:sldId id="292" r:id="rId23"/>
    <p:sldId id="293" r:id="rId24"/>
    <p:sldId id="268" r:id="rId25"/>
    <p:sldId id="288" r:id="rId26"/>
    <p:sldId id="289" r:id="rId27"/>
    <p:sldId id="276" r:id="rId28"/>
    <p:sldId id="277" r:id="rId29"/>
    <p:sldId id="278" r:id="rId30"/>
    <p:sldId id="27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264" y="-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auralehman:Desktop:IDDS%20D'Kar:Dkar%20Participant%20Demographic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lauralehman:Desktop:Final%20Survey%20Data%20Dka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lauralehman:Desktop:Final%20Survey%20Data%20Dk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auralehman:Desktop:IDDS%20D'Kar:Dkar%20Participant%20Demograph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auralehman:Desktop:IDDS%20D'Kar:Dkar%20Participant%20Demographi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auralehman:Desktop:IDDS%20D'Kar:Dkar%20Participant%20Demographic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lauralehman:Desktop:IDDS%20D'Kar:Pre-Survey:Pre-Survey%20data%20Dka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lauralehman:Desktop:IDDS%20D'Kar:Pre-Survey:Pre-Survey%20data%20Dka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lauralehman:Desktop:Final%20Survey%20Data%20Dka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lauralehman:Desktop:Final%20Survey%20Data%20Dka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lauralehman:Desktop:Final%20Survey%20Data%20Dk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Citizenship</a:t>
            </a:r>
          </a:p>
        </c:rich>
      </c:tx>
      <c:layout/>
      <c:overlay val="0"/>
    </c:title>
    <c:autoTitleDeleted val="0"/>
    <c:plotArea>
      <c:layout/>
      <c:pieChart>
        <c:varyColors val="1"/>
        <c:ser>
          <c:idx val="0"/>
          <c:order val="0"/>
          <c:dLbls>
            <c:txPr>
              <a:bodyPr/>
              <a:lstStyle/>
              <a:p>
                <a:pPr>
                  <a:defRPr sz="1100"/>
                </a:pPr>
                <a:endParaRPr lang="en-US"/>
              </a:p>
            </c:txPr>
            <c:showLegendKey val="0"/>
            <c:showVal val="0"/>
            <c:showCatName val="1"/>
            <c:showSerName val="0"/>
            <c:showPercent val="1"/>
            <c:showBubbleSize val="0"/>
            <c:showLeaderLines val="1"/>
          </c:dLbls>
          <c:cat>
            <c:strRef>
              <c:f>Sheet2!$A$9:$A$21</c:f>
              <c:strCache>
                <c:ptCount val="13"/>
                <c:pt idx="0">
                  <c:v>Bangladesh</c:v>
                </c:pt>
                <c:pt idx="1">
                  <c:v>Brazil</c:v>
                </c:pt>
                <c:pt idx="2">
                  <c:v>Botswana (outside of D'kar)</c:v>
                </c:pt>
                <c:pt idx="3">
                  <c:v>D'kar, Botswana</c:v>
                </c:pt>
                <c:pt idx="4">
                  <c:v>Germany</c:v>
                </c:pt>
                <c:pt idx="5">
                  <c:v>India</c:v>
                </c:pt>
                <c:pt idx="6">
                  <c:v>Guinea</c:v>
                </c:pt>
                <c:pt idx="7">
                  <c:v>Pakistan</c:v>
                </c:pt>
                <c:pt idx="8">
                  <c:v>Tanzania</c:v>
                </c:pt>
                <c:pt idx="9">
                  <c:v>Uganda</c:v>
                </c:pt>
                <c:pt idx="10">
                  <c:v>United States</c:v>
                </c:pt>
                <c:pt idx="11">
                  <c:v>Zambia</c:v>
                </c:pt>
                <c:pt idx="12">
                  <c:v>South Africa</c:v>
                </c:pt>
              </c:strCache>
            </c:strRef>
          </c:cat>
          <c:val>
            <c:numRef>
              <c:f>Sheet2!$B$9:$B$21</c:f>
              <c:numCache>
                <c:formatCode>General</c:formatCode>
                <c:ptCount val="13"/>
                <c:pt idx="0">
                  <c:v>1.0</c:v>
                </c:pt>
                <c:pt idx="1">
                  <c:v>1.0</c:v>
                </c:pt>
                <c:pt idx="2">
                  <c:v>6.0</c:v>
                </c:pt>
                <c:pt idx="3">
                  <c:v>15.0</c:v>
                </c:pt>
                <c:pt idx="4">
                  <c:v>1.0</c:v>
                </c:pt>
                <c:pt idx="5">
                  <c:v>1.0</c:v>
                </c:pt>
                <c:pt idx="6">
                  <c:v>1.0</c:v>
                </c:pt>
                <c:pt idx="7">
                  <c:v>1.0</c:v>
                </c:pt>
                <c:pt idx="8">
                  <c:v>1.0</c:v>
                </c:pt>
                <c:pt idx="9">
                  <c:v>1.0</c:v>
                </c:pt>
                <c:pt idx="10">
                  <c:v>4.0</c:v>
                </c:pt>
                <c:pt idx="11">
                  <c:v>1.0</c:v>
                </c:pt>
                <c:pt idx="12">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aseline="0" dirty="0" smtClean="0"/>
              <a:t>Now that you’ve completed IDDS, what are your primary goals for the next 12 months?</a:t>
            </a:r>
            <a:endParaRPr lang="en-US" dirty="0"/>
          </a:p>
        </c:rich>
      </c:tx>
      <c:layout/>
      <c:overlay val="0"/>
    </c:title>
    <c:autoTitleDeleted val="0"/>
    <c:plotArea>
      <c:layout/>
      <c:barChart>
        <c:barDir val="bar"/>
        <c:grouping val="clustered"/>
        <c:varyColors val="0"/>
        <c:ser>
          <c:idx val="0"/>
          <c:order val="0"/>
          <c:invertIfNegative val="0"/>
          <c:dPt>
            <c:idx val="0"/>
            <c:invertIfNegative val="0"/>
            <c:bubble3D val="0"/>
            <c:spPr>
              <a:solidFill>
                <a:srgbClr val="A6A6A6"/>
              </a:solidFill>
            </c:spPr>
          </c:dPt>
          <c:dPt>
            <c:idx val="1"/>
            <c:invertIfNegative val="0"/>
            <c:bubble3D val="0"/>
            <c:spPr>
              <a:solidFill>
                <a:srgbClr val="A6A6A6"/>
              </a:solidFill>
            </c:spPr>
          </c:dPt>
          <c:dPt>
            <c:idx val="2"/>
            <c:invertIfNegative val="0"/>
            <c:bubble3D val="0"/>
            <c:spPr>
              <a:solidFill>
                <a:schemeClr val="bg1">
                  <a:lumMod val="65000"/>
                </a:schemeClr>
              </a:solidFill>
            </c:spPr>
          </c:dPt>
          <c:dPt>
            <c:idx val="3"/>
            <c:invertIfNegative val="0"/>
            <c:bubble3D val="0"/>
            <c:spPr>
              <a:solidFill>
                <a:schemeClr val="accent5">
                  <a:lumMod val="75000"/>
                </a:schemeClr>
              </a:solidFill>
            </c:spPr>
          </c:dPt>
          <c:dPt>
            <c:idx val="4"/>
            <c:invertIfNegative val="0"/>
            <c:bubble3D val="0"/>
            <c:spPr>
              <a:solidFill>
                <a:srgbClr val="31859C"/>
              </a:solidFill>
            </c:spPr>
          </c:dPt>
          <c:dPt>
            <c:idx val="5"/>
            <c:invertIfNegative val="0"/>
            <c:bubble3D val="0"/>
            <c:spPr>
              <a:solidFill>
                <a:schemeClr val="accent1">
                  <a:lumMod val="75000"/>
                </a:schemeClr>
              </a:solidFill>
            </c:spPr>
          </c:dPt>
          <c:cat>
            <c:strRef>
              <c:f>'After IDDS'!$A$6:$A$11</c:f>
              <c:strCache>
                <c:ptCount val="6"/>
                <c:pt idx="0">
                  <c:v>Change careers into the design, development or waste management fields.</c:v>
                </c:pt>
                <c:pt idx="1">
                  <c:v>Develop an innovation or venture and bring it to market. </c:v>
                </c:pt>
                <c:pt idx="2">
                  <c:v>Bring new collaborative design techniques into my current job or role.</c:v>
                </c:pt>
                <c:pt idx="3">
                  <c:v>Teach what I have learned about design, co­creation and development to others. </c:v>
                </c:pt>
                <c:pt idx="4">
                  <c:v>Engage in further study or research about design and development.</c:v>
                </c:pt>
                <c:pt idx="5">
                  <c:v>Get involved with a local community of designers or IDDS alumni where I live. </c:v>
                </c:pt>
              </c:strCache>
            </c:strRef>
          </c:cat>
          <c:val>
            <c:numRef>
              <c:f>'After IDDS'!$B$6:$B$11</c:f>
              <c:numCache>
                <c:formatCode>General</c:formatCode>
                <c:ptCount val="6"/>
                <c:pt idx="0">
                  <c:v>4.0</c:v>
                </c:pt>
                <c:pt idx="1">
                  <c:v>6.0</c:v>
                </c:pt>
                <c:pt idx="2">
                  <c:v>6.0</c:v>
                </c:pt>
                <c:pt idx="3">
                  <c:v>10.0</c:v>
                </c:pt>
                <c:pt idx="4">
                  <c:v>10.0</c:v>
                </c:pt>
                <c:pt idx="5">
                  <c:v>14.0</c:v>
                </c:pt>
              </c:numCache>
            </c:numRef>
          </c:val>
        </c:ser>
        <c:dLbls>
          <c:showLegendKey val="0"/>
          <c:showVal val="1"/>
          <c:showCatName val="0"/>
          <c:showSerName val="0"/>
          <c:showPercent val="0"/>
          <c:showBubbleSize val="0"/>
        </c:dLbls>
        <c:gapWidth val="150"/>
        <c:axId val="-2143097560"/>
        <c:axId val="-2143094568"/>
      </c:barChart>
      <c:catAx>
        <c:axId val="-2143097560"/>
        <c:scaling>
          <c:orientation val="minMax"/>
        </c:scaling>
        <c:delete val="0"/>
        <c:axPos val="l"/>
        <c:majorTickMark val="out"/>
        <c:minorTickMark val="none"/>
        <c:tickLblPos val="nextTo"/>
        <c:txPr>
          <a:bodyPr/>
          <a:lstStyle/>
          <a:p>
            <a:pPr>
              <a:defRPr sz="1200"/>
            </a:pPr>
            <a:endParaRPr lang="en-US"/>
          </a:p>
        </c:txPr>
        <c:crossAx val="-2143094568"/>
        <c:crosses val="autoZero"/>
        <c:auto val="1"/>
        <c:lblAlgn val="ctr"/>
        <c:lblOffset val="100"/>
        <c:noMultiLvlLbl val="0"/>
      </c:catAx>
      <c:valAx>
        <c:axId val="-2143094568"/>
        <c:scaling>
          <c:orientation val="minMax"/>
        </c:scaling>
        <c:delete val="0"/>
        <c:axPos val="b"/>
        <c:majorGridlines/>
        <c:numFmt formatCode="General" sourceLinked="1"/>
        <c:majorTickMark val="out"/>
        <c:minorTickMark val="none"/>
        <c:tickLblPos val="nextTo"/>
        <c:crossAx val="-214309756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invertIfNegative val="0"/>
          <c:dPt>
            <c:idx val="1"/>
            <c:invertIfNegative val="0"/>
            <c:bubble3D val="0"/>
            <c:spPr>
              <a:solidFill>
                <a:srgbClr val="31859C"/>
              </a:solidFill>
            </c:spPr>
          </c:dPt>
          <c:dPt>
            <c:idx val="2"/>
            <c:invertIfNegative val="0"/>
            <c:bubble3D val="0"/>
            <c:spPr>
              <a:solidFill>
                <a:srgbClr val="31859C"/>
              </a:solidFill>
            </c:spPr>
          </c:dPt>
          <c:dPt>
            <c:idx val="3"/>
            <c:invertIfNegative val="0"/>
            <c:bubble3D val="0"/>
            <c:spPr>
              <a:solidFill>
                <a:srgbClr val="31859C"/>
              </a:solidFill>
            </c:spPr>
          </c:dPt>
          <c:dPt>
            <c:idx val="4"/>
            <c:invertIfNegative val="0"/>
            <c:bubble3D val="0"/>
            <c:spPr>
              <a:solidFill>
                <a:srgbClr val="31859C"/>
              </a:solidFill>
            </c:spPr>
          </c:dPt>
          <c:dPt>
            <c:idx val="5"/>
            <c:invertIfNegative val="0"/>
            <c:bubble3D val="0"/>
            <c:spPr>
              <a:solidFill>
                <a:srgbClr val="31859C"/>
              </a:solidFill>
            </c:spPr>
          </c:dPt>
          <c:dPt>
            <c:idx val="6"/>
            <c:invertIfNegative val="0"/>
            <c:bubble3D val="0"/>
            <c:spPr>
              <a:solidFill>
                <a:schemeClr val="accent5">
                  <a:lumMod val="75000"/>
                </a:schemeClr>
              </a:solidFill>
            </c:spPr>
          </c:dPt>
          <c:dPt>
            <c:idx val="7"/>
            <c:invertIfNegative val="0"/>
            <c:bubble3D val="0"/>
            <c:spPr>
              <a:solidFill>
                <a:srgbClr val="376092"/>
              </a:solidFill>
            </c:spPr>
          </c:dPt>
          <c:dPt>
            <c:idx val="8"/>
            <c:invertIfNegative val="0"/>
            <c:bubble3D val="0"/>
            <c:spPr>
              <a:solidFill>
                <a:srgbClr val="376092"/>
              </a:solidFill>
            </c:spPr>
          </c:dPt>
          <c:dPt>
            <c:idx val="9"/>
            <c:invertIfNegative val="0"/>
            <c:bubble3D val="0"/>
            <c:spPr>
              <a:solidFill>
                <a:schemeClr val="accent1">
                  <a:lumMod val="75000"/>
                </a:schemeClr>
              </a:solidFill>
            </c:spPr>
          </c:dPt>
          <c:cat>
            <c:strRef>
              <c:f>'After IDDS'!$A$38:$A$47</c:f>
              <c:strCache>
                <c:ptCount val="10"/>
                <c:pt idx="0">
                  <c:v>I am not interested in volunteering at this time</c:v>
                </c:pt>
                <c:pt idx="1">
                  <c:v>Web designer</c:v>
                </c:pt>
                <c:pt idx="2">
                  <c:v>Fundraiser</c:v>
                </c:pt>
                <c:pt idx="3">
                  <c:v>Graphic designer</c:v>
                </c:pt>
                <c:pt idx="4">
                  <c:v>Mentor</c:v>
                </c:pt>
                <c:pt idx="5">
                  <c:v>I am interesting in engaging in another way </c:v>
                </c:pt>
                <c:pt idx="6">
                  <c:v>Translator </c:v>
                </c:pt>
                <c:pt idx="7">
                  <c:v>Summit Organizer</c:v>
                </c:pt>
                <c:pt idx="8">
                  <c:v>Local chapter organizer</c:v>
                </c:pt>
                <c:pt idx="9">
                  <c:v>Researcher</c:v>
                </c:pt>
              </c:strCache>
            </c:strRef>
          </c:cat>
          <c:val>
            <c:numRef>
              <c:f>'After IDDS'!$B$38:$B$47</c:f>
              <c:numCache>
                <c:formatCode>General</c:formatCode>
                <c:ptCount val="10"/>
                <c:pt idx="0">
                  <c:v>0.0</c:v>
                </c:pt>
                <c:pt idx="1">
                  <c:v>1.0</c:v>
                </c:pt>
                <c:pt idx="2">
                  <c:v>2.0</c:v>
                </c:pt>
                <c:pt idx="3">
                  <c:v>2.0</c:v>
                </c:pt>
                <c:pt idx="4">
                  <c:v>3.0</c:v>
                </c:pt>
                <c:pt idx="5">
                  <c:v>5.0</c:v>
                </c:pt>
                <c:pt idx="6">
                  <c:v>7.0</c:v>
                </c:pt>
                <c:pt idx="7">
                  <c:v>9.0</c:v>
                </c:pt>
                <c:pt idx="8">
                  <c:v>11.0</c:v>
                </c:pt>
                <c:pt idx="9">
                  <c:v>12.0</c:v>
                </c:pt>
              </c:numCache>
            </c:numRef>
          </c:val>
        </c:ser>
        <c:dLbls>
          <c:showLegendKey val="0"/>
          <c:showVal val="1"/>
          <c:showCatName val="0"/>
          <c:showSerName val="0"/>
          <c:showPercent val="0"/>
          <c:showBubbleSize val="0"/>
        </c:dLbls>
        <c:gapWidth val="150"/>
        <c:axId val="-2141561736"/>
        <c:axId val="-2141558760"/>
      </c:barChart>
      <c:catAx>
        <c:axId val="-2141561736"/>
        <c:scaling>
          <c:orientation val="minMax"/>
        </c:scaling>
        <c:delete val="0"/>
        <c:axPos val="l"/>
        <c:majorTickMark val="out"/>
        <c:minorTickMark val="none"/>
        <c:tickLblPos val="nextTo"/>
        <c:crossAx val="-2141558760"/>
        <c:crosses val="autoZero"/>
        <c:auto val="1"/>
        <c:lblAlgn val="ctr"/>
        <c:lblOffset val="100"/>
        <c:noMultiLvlLbl val="0"/>
      </c:catAx>
      <c:valAx>
        <c:axId val="-2141558760"/>
        <c:scaling>
          <c:orientation val="minMax"/>
        </c:scaling>
        <c:delete val="0"/>
        <c:axPos val="b"/>
        <c:majorGridlines/>
        <c:numFmt formatCode="General" sourceLinked="1"/>
        <c:majorTickMark val="out"/>
        <c:minorTickMark val="none"/>
        <c:tickLblPos val="nextTo"/>
        <c:crossAx val="-21415617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Gender</a:t>
            </a:r>
          </a:p>
        </c:rich>
      </c:tx>
      <c:layout/>
      <c:overlay val="0"/>
    </c:title>
    <c:autoTitleDeleted val="0"/>
    <c:plotArea>
      <c:layout/>
      <c:pieChart>
        <c:varyColors val="1"/>
        <c:ser>
          <c:idx val="0"/>
          <c:order val="0"/>
          <c:dLbls>
            <c:dLbl>
              <c:idx val="0"/>
              <c:layout>
                <c:manualLayout>
                  <c:x val="-0.149905606678683"/>
                  <c:y val="0.0231108960541944"/>
                </c:manualLayout>
              </c:layout>
              <c:tx>
                <c:rich>
                  <a:bodyPr/>
                  <a:lstStyle/>
                  <a:p>
                    <a:pPr>
                      <a:defRPr sz="1400"/>
                    </a:pPr>
                    <a:r>
                      <a:rPr lang="en-US" sz="1400"/>
                      <a:t>42% </a:t>
                    </a:r>
                  </a:p>
                  <a:p>
                    <a:pPr>
                      <a:defRPr sz="1400"/>
                    </a:pPr>
                    <a:r>
                      <a:rPr lang="en-US" sz="1400"/>
                      <a:t>Male</a:t>
                    </a:r>
                  </a:p>
                </c:rich>
              </c:tx>
              <c:spPr/>
              <c:dLblPos val="bestFit"/>
              <c:showLegendKey val="0"/>
              <c:showVal val="0"/>
              <c:showCatName val="1"/>
              <c:showSerName val="0"/>
              <c:showPercent val="1"/>
              <c:showBubbleSize val="0"/>
            </c:dLbl>
            <c:dLbl>
              <c:idx val="1"/>
              <c:layout>
                <c:manualLayout>
                  <c:x val="0.209573109796081"/>
                  <c:y val="-0.0630762740804725"/>
                </c:manualLayout>
              </c:layout>
              <c:tx>
                <c:rich>
                  <a:bodyPr/>
                  <a:lstStyle/>
                  <a:p>
                    <a:pPr>
                      <a:defRPr sz="1400"/>
                    </a:pPr>
                    <a:r>
                      <a:rPr lang="en-US" sz="1400"/>
                      <a:t>58% Female</a:t>
                    </a:r>
                    <a:r>
                      <a:rPr lang="en-US" sz="1400" baseline="0"/>
                      <a:t> </a:t>
                    </a:r>
                    <a:endParaRPr lang="en-US" sz="1400"/>
                  </a:p>
                </c:rich>
              </c:tx>
              <c:spPr/>
              <c:dLblPos val="bestFit"/>
              <c:showLegendKey val="0"/>
              <c:showVal val="0"/>
              <c:showCatName val="1"/>
              <c:showSerName val="0"/>
              <c:showPercent val="1"/>
              <c:showBubbleSize val="0"/>
            </c:dLbl>
            <c:dLblPos val="inEnd"/>
            <c:showLegendKey val="0"/>
            <c:showVal val="0"/>
            <c:showCatName val="1"/>
            <c:showSerName val="0"/>
            <c:showPercent val="1"/>
            <c:showBubbleSize val="0"/>
            <c:showLeaderLines val="1"/>
          </c:dLbls>
          <c:val>
            <c:numRef>
              <c:f>Sheet2!$B$4:$B$5</c:f>
              <c:numCache>
                <c:formatCode>General</c:formatCode>
                <c:ptCount val="2"/>
                <c:pt idx="0">
                  <c:v>16.0</c:v>
                </c:pt>
                <c:pt idx="1">
                  <c:v>19.0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Profession</a:t>
            </a:r>
          </a:p>
        </c:rich>
      </c:tx>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Sheet2!$A$26:$A$32</c:f>
              <c:strCache>
                <c:ptCount val="7"/>
                <c:pt idx="0">
                  <c:v>Designer</c:v>
                </c:pt>
                <c:pt idx="1">
                  <c:v>Artisan</c:v>
                </c:pt>
                <c:pt idx="2">
                  <c:v>Teacher</c:v>
                </c:pt>
                <c:pt idx="3">
                  <c:v>Engineer</c:v>
                </c:pt>
                <c:pt idx="4">
                  <c:v>ICT</c:v>
                </c:pt>
                <c:pt idx="5">
                  <c:v>Development Practitioner</c:v>
                </c:pt>
                <c:pt idx="6">
                  <c:v>Other</c:v>
                </c:pt>
              </c:strCache>
            </c:strRef>
          </c:cat>
          <c:val>
            <c:numRef>
              <c:f>Sheet2!$B$26:$B$32</c:f>
              <c:numCache>
                <c:formatCode>General</c:formatCode>
                <c:ptCount val="7"/>
                <c:pt idx="0">
                  <c:v>7.0</c:v>
                </c:pt>
                <c:pt idx="1">
                  <c:v>5.0</c:v>
                </c:pt>
                <c:pt idx="2">
                  <c:v>1.0</c:v>
                </c:pt>
                <c:pt idx="3">
                  <c:v>4.0</c:v>
                </c:pt>
                <c:pt idx="4">
                  <c:v>4.0</c:v>
                </c:pt>
                <c:pt idx="5">
                  <c:v>6.0</c:v>
                </c:pt>
                <c:pt idx="6">
                  <c:v>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Education Level</a:t>
            </a:r>
            <a:endParaRPr lang="en-US" dirty="0"/>
          </a:p>
        </c:rich>
      </c:tx>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Sheet2!$A$36:$A$41</c:f>
              <c:strCache>
                <c:ptCount val="6"/>
                <c:pt idx="0">
                  <c:v>No formal school</c:v>
                </c:pt>
                <c:pt idx="1">
                  <c:v>Primary</c:v>
                </c:pt>
                <c:pt idx="2">
                  <c:v>Secondary</c:v>
                </c:pt>
                <c:pt idx="3">
                  <c:v>Post-secondary/vocational</c:v>
                </c:pt>
                <c:pt idx="4">
                  <c:v>Undergraduate</c:v>
                </c:pt>
                <c:pt idx="5">
                  <c:v>Graduate</c:v>
                </c:pt>
              </c:strCache>
            </c:strRef>
          </c:cat>
          <c:val>
            <c:numRef>
              <c:f>Sheet2!$B$36:$B$41</c:f>
              <c:numCache>
                <c:formatCode>General</c:formatCode>
                <c:ptCount val="6"/>
                <c:pt idx="0">
                  <c:v>3.0</c:v>
                </c:pt>
                <c:pt idx="1">
                  <c:v>3.0</c:v>
                </c:pt>
                <c:pt idx="2">
                  <c:v>9.0</c:v>
                </c:pt>
                <c:pt idx="3">
                  <c:v>2.0</c:v>
                </c:pt>
                <c:pt idx="4">
                  <c:v>9.0</c:v>
                </c:pt>
                <c:pt idx="5">
                  <c:v>7.0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sz="1800" b="1" i="0" u="none" strike="noStrike" baseline="0" dirty="0" smtClean="0">
                <a:effectLst/>
              </a:rPr>
              <a:t>Between </a:t>
            </a:r>
            <a:r>
              <a:rPr lang="en-US" sz="1800" b="1" i="0" u="none" strike="noStrike" baseline="0" dirty="0">
                <a:effectLst/>
              </a:rPr>
              <a:t>now and the end of IDDS, what do you MOST hope to accomplish?</a:t>
            </a:r>
            <a:r>
              <a:rPr lang="en-US" sz="1800" b="1" i="0" u="none" strike="noStrike" baseline="0" dirty="0"/>
              <a:t> </a:t>
            </a:r>
            <a:endParaRPr lang="en-US" dirty="0"/>
          </a:p>
        </c:rich>
      </c:tx>
      <c:layout/>
      <c:overlay val="0"/>
    </c:title>
    <c:autoTitleDeleted val="0"/>
    <c:plotArea>
      <c:layout/>
      <c:barChart>
        <c:barDir val="bar"/>
        <c:grouping val="clustered"/>
        <c:varyColors val="0"/>
        <c:ser>
          <c:idx val="0"/>
          <c:order val="0"/>
          <c:invertIfNegative val="0"/>
          <c:dPt>
            <c:idx val="0"/>
            <c:invertIfNegative val="0"/>
            <c:bubble3D val="0"/>
            <c:spPr>
              <a:solidFill>
                <a:schemeClr val="bg1">
                  <a:lumMod val="50000"/>
                </a:schemeClr>
              </a:solidFill>
            </c:spPr>
          </c:dPt>
          <c:dPt>
            <c:idx val="1"/>
            <c:invertIfNegative val="0"/>
            <c:bubble3D val="0"/>
            <c:spPr>
              <a:solidFill>
                <a:srgbClr val="7F7F7F"/>
              </a:solidFill>
            </c:spPr>
          </c:dPt>
          <c:dPt>
            <c:idx val="2"/>
            <c:invertIfNegative val="0"/>
            <c:bubble3D val="0"/>
            <c:spPr>
              <a:solidFill>
                <a:srgbClr val="7F7F7F"/>
              </a:solidFill>
            </c:spPr>
          </c:dPt>
          <c:dPt>
            <c:idx val="3"/>
            <c:invertIfNegative val="0"/>
            <c:bubble3D val="0"/>
            <c:spPr>
              <a:solidFill>
                <a:srgbClr val="7F7F7F"/>
              </a:solidFill>
            </c:spPr>
          </c:dPt>
          <c:dPt>
            <c:idx val="8"/>
            <c:invertIfNegative val="0"/>
            <c:bubble3D val="0"/>
            <c:spPr>
              <a:solidFill>
                <a:schemeClr val="accent1">
                  <a:lumMod val="75000"/>
                </a:schemeClr>
              </a:solidFill>
            </c:spPr>
          </c:dPt>
          <c:dPt>
            <c:idx val="9"/>
            <c:invertIfNegative val="0"/>
            <c:bubble3D val="0"/>
            <c:spPr>
              <a:solidFill>
                <a:srgbClr val="376092"/>
              </a:solidFill>
            </c:spPr>
          </c:dPt>
          <c:dPt>
            <c:idx val="10"/>
            <c:invertIfNegative val="0"/>
            <c:bubble3D val="0"/>
            <c:spPr>
              <a:solidFill>
                <a:schemeClr val="accent1">
                  <a:lumMod val="75000"/>
                </a:schemeClr>
              </a:solidFill>
            </c:spPr>
          </c:dPt>
          <c:dLbls>
            <c:dLblPos val="inEnd"/>
            <c:showLegendKey val="0"/>
            <c:showVal val="1"/>
            <c:showCatName val="0"/>
            <c:showSerName val="0"/>
            <c:showPercent val="0"/>
            <c:showBubbleSize val="0"/>
            <c:showLeaderLines val="0"/>
          </c:dLbls>
          <c:cat>
            <c:strRef>
              <c:f>Goals!$A$6:$A$16</c:f>
              <c:strCache>
                <c:ptCount val="11"/>
                <c:pt idx="0">
                  <c:v>Other</c:v>
                </c:pt>
                <c:pt idx="1">
                  <c:v>Develop or improve my construction skills</c:v>
                </c:pt>
                <c:pt idx="2">
                  <c:v>Learn more about myself as an individual</c:v>
                </c:pt>
                <c:pt idx="3">
                  <c:v>Further develop a project I have already been working on</c:v>
                </c:pt>
                <c:pt idx="4">
                  <c:v>Produce a viable prototype that I can later bring to market</c:v>
                </c:pt>
                <c:pt idx="5">
                  <c:v>Join a strong network of innovators</c:v>
                </c:pt>
                <c:pt idx="6">
                  <c:v>Interact with local communities in a meaningful way</c:v>
                </c:pt>
                <c:pt idx="7">
                  <c:v>Come up with an innovative idea to solve a problem</c:v>
                </c:pt>
                <c:pt idx="8">
                  <c:v>Learn strategies for effective teamwork, facilitation, and co-creation.</c:v>
                </c:pt>
                <c:pt idx="9">
                  <c:v>Develop or improve my design skills.</c:v>
                </c:pt>
                <c:pt idx="10">
                  <c:v>Meet and work with people from other cultures.</c:v>
                </c:pt>
              </c:strCache>
            </c:strRef>
          </c:cat>
          <c:val>
            <c:numRef>
              <c:f>Goals!$B$6:$B$16</c:f>
              <c:numCache>
                <c:formatCode>General</c:formatCode>
                <c:ptCount val="11"/>
                <c:pt idx="0">
                  <c:v>3.0</c:v>
                </c:pt>
                <c:pt idx="1">
                  <c:v>3.0</c:v>
                </c:pt>
                <c:pt idx="2">
                  <c:v>4.0</c:v>
                </c:pt>
                <c:pt idx="3">
                  <c:v>8.0</c:v>
                </c:pt>
                <c:pt idx="4">
                  <c:v>13.0</c:v>
                </c:pt>
                <c:pt idx="5">
                  <c:v>13.0</c:v>
                </c:pt>
                <c:pt idx="6">
                  <c:v>16.0</c:v>
                </c:pt>
                <c:pt idx="7">
                  <c:v>16.0</c:v>
                </c:pt>
                <c:pt idx="8">
                  <c:v>20.0</c:v>
                </c:pt>
                <c:pt idx="9">
                  <c:v>21.0</c:v>
                </c:pt>
                <c:pt idx="10">
                  <c:v>24.0</c:v>
                </c:pt>
              </c:numCache>
            </c:numRef>
          </c:val>
        </c:ser>
        <c:dLbls>
          <c:showLegendKey val="0"/>
          <c:showVal val="1"/>
          <c:showCatName val="0"/>
          <c:showSerName val="0"/>
          <c:showPercent val="0"/>
          <c:showBubbleSize val="0"/>
        </c:dLbls>
        <c:gapWidth val="150"/>
        <c:axId val="-2143863480"/>
        <c:axId val="2113791896"/>
      </c:barChart>
      <c:catAx>
        <c:axId val="-2143863480"/>
        <c:scaling>
          <c:orientation val="minMax"/>
        </c:scaling>
        <c:delete val="0"/>
        <c:axPos val="l"/>
        <c:majorTickMark val="out"/>
        <c:minorTickMark val="none"/>
        <c:tickLblPos val="nextTo"/>
        <c:txPr>
          <a:bodyPr/>
          <a:lstStyle/>
          <a:p>
            <a:pPr>
              <a:defRPr sz="1100"/>
            </a:pPr>
            <a:endParaRPr lang="en-US"/>
          </a:p>
        </c:txPr>
        <c:crossAx val="2113791896"/>
        <c:crosses val="autoZero"/>
        <c:auto val="1"/>
        <c:lblAlgn val="ctr"/>
        <c:lblOffset val="100"/>
        <c:noMultiLvlLbl val="0"/>
      </c:catAx>
      <c:valAx>
        <c:axId val="2113791896"/>
        <c:scaling>
          <c:orientation val="minMax"/>
        </c:scaling>
        <c:delete val="0"/>
        <c:axPos val="b"/>
        <c:majorGridlines/>
        <c:numFmt formatCode="General" sourceLinked="1"/>
        <c:majorTickMark val="out"/>
        <c:minorTickMark val="none"/>
        <c:tickLblPos val="nextTo"/>
        <c:crossAx val="-214386348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sz="1800" b="1" i="0" u="none" strike="noStrike" baseline="0" dirty="0" smtClean="0">
                <a:effectLst/>
              </a:rPr>
              <a:t>What </a:t>
            </a:r>
            <a:r>
              <a:rPr lang="en-US" sz="1800" b="1" i="0" u="none" strike="noStrike" baseline="0" dirty="0">
                <a:effectLst/>
              </a:rPr>
              <a:t>do you MOST hope to accomplish in the 12 months after IDDS?</a:t>
            </a:r>
            <a:r>
              <a:rPr lang="en-US" sz="1800" b="1" i="0" u="none" strike="noStrike" baseline="0" dirty="0"/>
              <a:t> </a:t>
            </a:r>
            <a:endParaRPr lang="en-US" dirty="0"/>
          </a:p>
        </c:rich>
      </c:tx>
      <c:layout/>
      <c:overlay val="0"/>
    </c:title>
    <c:autoTitleDeleted val="0"/>
    <c:plotArea>
      <c:layout/>
      <c:barChart>
        <c:barDir val="bar"/>
        <c:grouping val="clustered"/>
        <c:varyColors val="0"/>
        <c:ser>
          <c:idx val="0"/>
          <c:order val="0"/>
          <c:invertIfNegative val="0"/>
          <c:dPt>
            <c:idx val="4"/>
            <c:invertIfNegative val="0"/>
            <c:bubble3D val="0"/>
            <c:spPr>
              <a:solidFill>
                <a:srgbClr val="376092"/>
              </a:solidFill>
            </c:spPr>
          </c:dPt>
          <c:dPt>
            <c:idx val="5"/>
            <c:invertIfNegative val="0"/>
            <c:bubble3D val="0"/>
            <c:spPr>
              <a:solidFill>
                <a:srgbClr val="376092"/>
              </a:solidFill>
            </c:spPr>
          </c:dPt>
          <c:dPt>
            <c:idx val="6"/>
            <c:invertIfNegative val="0"/>
            <c:bubble3D val="0"/>
            <c:spPr>
              <a:solidFill>
                <a:srgbClr val="376092"/>
              </a:solidFill>
            </c:spPr>
          </c:dPt>
          <c:cat>
            <c:strRef>
              <c:f>Goals!$A$20:$A$26</c:f>
              <c:strCache>
                <c:ptCount val="7"/>
                <c:pt idx="0">
                  <c:v>Other</c:v>
                </c:pt>
                <c:pt idx="1">
                  <c:v>Develop an innovation or venture and bring it to market. </c:v>
                </c:pt>
                <c:pt idx="2">
                  <c:v>Bring new collaborative design techniques into my current job or role.</c:v>
                </c:pt>
                <c:pt idx="3">
                  <c:v>Change careers into the design, development or waste management fields.</c:v>
                </c:pt>
                <c:pt idx="4">
                  <c:v>Get involved with a local community of designers or IDDS alumni where I live. </c:v>
                </c:pt>
                <c:pt idx="5">
                  <c:v>Engage in further study or research about design, development, and waste management</c:v>
                </c:pt>
                <c:pt idx="6">
                  <c:v>Teach what I have learned about design, co­creation and development to others. </c:v>
                </c:pt>
              </c:strCache>
            </c:strRef>
          </c:cat>
          <c:val>
            <c:numRef>
              <c:f>Goals!$B$20:$B$26</c:f>
              <c:numCache>
                <c:formatCode>General</c:formatCode>
                <c:ptCount val="7"/>
                <c:pt idx="0">
                  <c:v>3.0</c:v>
                </c:pt>
                <c:pt idx="1">
                  <c:v>9.0</c:v>
                </c:pt>
                <c:pt idx="2">
                  <c:v>11.0</c:v>
                </c:pt>
                <c:pt idx="3">
                  <c:v>11.0</c:v>
                </c:pt>
                <c:pt idx="4">
                  <c:v>15.0</c:v>
                </c:pt>
                <c:pt idx="5">
                  <c:v>16.0</c:v>
                </c:pt>
                <c:pt idx="6">
                  <c:v>21.0</c:v>
                </c:pt>
              </c:numCache>
            </c:numRef>
          </c:val>
        </c:ser>
        <c:dLbls>
          <c:dLblPos val="inEnd"/>
          <c:showLegendKey val="0"/>
          <c:showVal val="1"/>
          <c:showCatName val="0"/>
          <c:showSerName val="0"/>
          <c:showPercent val="0"/>
          <c:showBubbleSize val="0"/>
        </c:dLbls>
        <c:gapWidth val="150"/>
        <c:axId val="-2143846696"/>
        <c:axId val="-2143843688"/>
      </c:barChart>
      <c:catAx>
        <c:axId val="-2143846696"/>
        <c:scaling>
          <c:orientation val="minMax"/>
        </c:scaling>
        <c:delete val="0"/>
        <c:axPos val="l"/>
        <c:majorTickMark val="out"/>
        <c:minorTickMark val="none"/>
        <c:tickLblPos val="nextTo"/>
        <c:txPr>
          <a:bodyPr/>
          <a:lstStyle/>
          <a:p>
            <a:pPr>
              <a:defRPr sz="1200"/>
            </a:pPr>
            <a:endParaRPr lang="en-US"/>
          </a:p>
        </c:txPr>
        <c:crossAx val="-2143843688"/>
        <c:crosses val="autoZero"/>
        <c:auto val="1"/>
        <c:lblAlgn val="ctr"/>
        <c:lblOffset val="100"/>
        <c:noMultiLvlLbl val="0"/>
      </c:catAx>
      <c:valAx>
        <c:axId val="-2143843688"/>
        <c:scaling>
          <c:orientation val="minMax"/>
        </c:scaling>
        <c:delete val="0"/>
        <c:axPos val="b"/>
        <c:majorGridlines/>
        <c:numFmt formatCode="General" sourceLinked="1"/>
        <c:majorTickMark val="out"/>
        <c:minorTickMark val="none"/>
        <c:tickLblPos val="nextTo"/>
        <c:crossAx val="-214384669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What</a:t>
            </a:r>
            <a:r>
              <a:rPr lang="en-US" baseline="0" dirty="0"/>
              <a:t> aspects of the IDDS experience have been most valuable to you</a:t>
            </a:r>
            <a:r>
              <a:rPr lang="en-US" baseline="0" dirty="0" smtClean="0"/>
              <a:t>? </a:t>
            </a:r>
            <a:r>
              <a:rPr lang="en-US" b="0" i="1" baseline="0" dirty="0" smtClean="0"/>
              <a:t>(Coded Responses)</a:t>
            </a:r>
            <a:endParaRPr lang="en-US" dirty="0"/>
          </a:p>
        </c:rich>
      </c:tx>
      <c:layout/>
      <c:overlay val="0"/>
    </c:title>
    <c:autoTitleDeleted val="0"/>
    <c:plotArea>
      <c:layout/>
      <c:barChart>
        <c:barDir val="bar"/>
        <c:grouping val="clustered"/>
        <c:varyColors val="0"/>
        <c:ser>
          <c:idx val="0"/>
          <c:order val="0"/>
          <c:invertIfNegative val="0"/>
          <c:dPt>
            <c:idx val="0"/>
            <c:invertIfNegative val="0"/>
            <c:bubble3D val="0"/>
            <c:spPr>
              <a:solidFill>
                <a:srgbClr val="A6A6A6"/>
              </a:solidFill>
            </c:spPr>
          </c:dPt>
          <c:dPt>
            <c:idx val="1"/>
            <c:invertIfNegative val="0"/>
            <c:bubble3D val="0"/>
            <c:spPr>
              <a:solidFill>
                <a:srgbClr val="A6A6A6"/>
              </a:solidFill>
            </c:spPr>
          </c:dPt>
          <c:dPt>
            <c:idx val="2"/>
            <c:invertIfNegative val="0"/>
            <c:bubble3D val="0"/>
            <c:spPr>
              <a:solidFill>
                <a:schemeClr val="bg1">
                  <a:lumMod val="65000"/>
                </a:schemeClr>
              </a:solidFill>
            </c:spPr>
          </c:dPt>
          <c:dPt>
            <c:idx val="3"/>
            <c:invertIfNegative val="0"/>
            <c:bubble3D val="0"/>
            <c:spPr>
              <a:solidFill>
                <a:srgbClr val="31859C"/>
              </a:solidFill>
            </c:spPr>
          </c:dPt>
          <c:dPt>
            <c:idx val="4"/>
            <c:invertIfNegative val="0"/>
            <c:bubble3D val="0"/>
            <c:spPr>
              <a:solidFill>
                <a:srgbClr val="31859C"/>
              </a:solidFill>
            </c:spPr>
          </c:dPt>
          <c:dPt>
            <c:idx val="5"/>
            <c:invertIfNegative val="0"/>
            <c:bubble3D val="0"/>
            <c:spPr>
              <a:solidFill>
                <a:schemeClr val="accent5">
                  <a:lumMod val="75000"/>
                </a:schemeClr>
              </a:solidFill>
            </c:spPr>
          </c:dPt>
          <c:dPt>
            <c:idx val="6"/>
            <c:invertIfNegative val="0"/>
            <c:bubble3D val="0"/>
            <c:spPr>
              <a:solidFill>
                <a:srgbClr val="376092"/>
              </a:solidFill>
            </c:spPr>
          </c:dPt>
          <c:dPt>
            <c:idx val="7"/>
            <c:invertIfNegative val="0"/>
            <c:bubble3D val="0"/>
            <c:spPr>
              <a:solidFill>
                <a:schemeClr val="accent1">
                  <a:lumMod val="75000"/>
                </a:schemeClr>
              </a:solidFill>
            </c:spPr>
          </c:dPt>
          <c:cat>
            <c:strRef>
              <c:f>Takeaways!$A$5:$A$12</c:f>
              <c:strCache>
                <c:ptCount val="8"/>
                <c:pt idx="0">
                  <c:v>Learning to brainstorm and sketch model to lead to useful products</c:v>
                </c:pt>
                <c:pt idx="1">
                  <c:v>Seeing an example of cocreation facilitation</c:v>
                </c:pt>
                <c:pt idx="2">
                  <c:v>IDDS spirit!</c:v>
                </c:pt>
                <c:pt idx="3">
                  <c:v>Learning the process of true community driven design </c:v>
                </c:pt>
                <c:pt idx="4">
                  <c:v>Fireside talks and strong personal connections</c:v>
                </c:pt>
                <c:pt idx="5">
                  <c:v>Developing hands on skills/gaining confidence around building things</c:v>
                </c:pt>
                <c:pt idx="6">
                  <c:v>New ideas and skills I have learned</c:v>
                </c:pt>
                <c:pt idx="7">
                  <c:v>Opportunity to work with diverse people</c:v>
                </c:pt>
              </c:strCache>
            </c:strRef>
          </c:cat>
          <c:val>
            <c:numRef>
              <c:f>Takeaways!$B$5:$B$12</c:f>
              <c:numCache>
                <c:formatCode>General</c:formatCode>
                <c:ptCount val="8"/>
                <c:pt idx="0">
                  <c:v>1.0</c:v>
                </c:pt>
                <c:pt idx="1">
                  <c:v>1.0</c:v>
                </c:pt>
                <c:pt idx="2">
                  <c:v>1.0</c:v>
                </c:pt>
                <c:pt idx="3">
                  <c:v>3.0</c:v>
                </c:pt>
                <c:pt idx="4">
                  <c:v>4.0</c:v>
                </c:pt>
                <c:pt idx="5">
                  <c:v>4.0</c:v>
                </c:pt>
                <c:pt idx="6">
                  <c:v>6.0</c:v>
                </c:pt>
                <c:pt idx="7">
                  <c:v>7.0</c:v>
                </c:pt>
              </c:numCache>
            </c:numRef>
          </c:val>
        </c:ser>
        <c:dLbls>
          <c:showLegendKey val="0"/>
          <c:showVal val="1"/>
          <c:showCatName val="0"/>
          <c:showSerName val="0"/>
          <c:showPercent val="0"/>
          <c:showBubbleSize val="0"/>
        </c:dLbls>
        <c:gapWidth val="150"/>
        <c:axId val="-2142669144"/>
        <c:axId val="-2142666136"/>
      </c:barChart>
      <c:catAx>
        <c:axId val="-2142669144"/>
        <c:scaling>
          <c:orientation val="minMax"/>
        </c:scaling>
        <c:delete val="0"/>
        <c:axPos val="l"/>
        <c:majorTickMark val="out"/>
        <c:minorTickMark val="none"/>
        <c:tickLblPos val="nextTo"/>
        <c:txPr>
          <a:bodyPr/>
          <a:lstStyle/>
          <a:p>
            <a:pPr>
              <a:defRPr sz="1200"/>
            </a:pPr>
            <a:endParaRPr lang="en-US"/>
          </a:p>
        </c:txPr>
        <c:crossAx val="-2142666136"/>
        <c:crosses val="autoZero"/>
        <c:auto val="1"/>
        <c:lblAlgn val="ctr"/>
        <c:lblOffset val="100"/>
        <c:noMultiLvlLbl val="0"/>
      </c:catAx>
      <c:valAx>
        <c:axId val="-2142666136"/>
        <c:scaling>
          <c:orientation val="minMax"/>
        </c:scaling>
        <c:delete val="0"/>
        <c:axPos val="b"/>
        <c:majorGridlines/>
        <c:numFmt formatCode="General" sourceLinked="1"/>
        <c:majorTickMark val="out"/>
        <c:minorTickMark val="none"/>
        <c:tickLblPos val="nextTo"/>
        <c:crossAx val="-214266914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What skills and/or knowledge</a:t>
            </a:r>
            <a:r>
              <a:rPr lang="en-US" baseline="0" dirty="0"/>
              <a:t> do you feel you have gained over the past two weeks</a:t>
            </a:r>
            <a:r>
              <a:rPr lang="en-US" baseline="0" dirty="0" smtClean="0"/>
              <a:t>? </a:t>
            </a:r>
            <a:r>
              <a:rPr lang="en-US" b="0" i="1" baseline="0" dirty="0" smtClean="0"/>
              <a:t>(Coded Responses)</a:t>
            </a:r>
            <a:endParaRPr lang="en-US" dirty="0"/>
          </a:p>
        </c:rich>
      </c:tx>
      <c:layout/>
      <c:overlay val="0"/>
    </c:title>
    <c:autoTitleDeleted val="0"/>
    <c:plotArea>
      <c:layout/>
      <c:barChart>
        <c:barDir val="bar"/>
        <c:grouping val="clustered"/>
        <c:varyColors val="0"/>
        <c:ser>
          <c:idx val="0"/>
          <c:order val="0"/>
          <c:invertIfNegative val="0"/>
          <c:dPt>
            <c:idx val="0"/>
            <c:invertIfNegative val="0"/>
            <c:bubble3D val="0"/>
            <c:spPr>
              <a:solidFill>
                <a:srgbClr val="A6A6A6"/>
              </a:solidFill>
            </c:spPr>
          </c:dPt>
          <c:dPt>
            <c:idx val="1"/>
            <c:invertIfNegative val="0"/>
            <c:bubble3D val="0"/>
            <c:spPr>
              <a:solidFill>
                <a:srgbClr val="A6A6A6"/>
              </a:solidFill>
            </c:spPr>
          </c:dPt>
          <c:dPt>
            <c:idx val="2"/>
            <c:invertIfNegative val="0"/>
            <c:bubble3D val="0"/>
            <c:spPr>
              <a:solidFill>
                <a:srgbClr val="A6A6A6"/>
              </a:solidFill>
            </c:spPr>
          </c:dPt>
          <c:dPt>
            <c:idx val="3"/>
            <c:invertIfNegative val="0"/>
            <c:bubble3D val="0"/>
            <c:spPr>
              <a:solidFill>
                <a:srgbClr val="A6A6A6"/>
              </a:solidFill>
            </c:spPr>
          </c:dPt>
          <c:dPt>
            <c:idx val="4"/>
            <c:invertIfNegative val="0"/>
            <c:bubble3D val="0"/>
            <c:spPr>
              <a:solidFill>
                <a:srgbClr val="A6A6A6"/>
              </a:solidFill>
            </c:spPr>
          </c:dPt>
          <c:dPt>
            <c:idx val="5"/>
            <c:invertIfNegative val="0"/>
            <c:bubble3D val="0"/>
            <c:spPr>
              <a:solidFill>
                <a:srgbClr val="A6A6A6"/>
              </a:solidFill>
            </c:spPr>
          </c:dPt>
          <c:dPt>
            <c:idx val="6"/>
            <c:invertIfNegative val="0"/>
            <c:bubble3D val="0"/>
            <c:spPr>
              <a:solidFill>
                <a:srgbClr val="A6A6A6"/>
              </a:solidFill>
            </c:spPr>
          </c:dPt>
          <c:dPt>
            <c:idx val="7"/>
            <c:invertIfNegative val="0"/>
            <c:bubble3D val="0"/>
            <c:spPr>
              <a:solidFill>
                <a:schemeClr val="bg1">
                  <a:lumMod val="65000"/>
                </a:schemeClr>
              </a:solidFill>
            </c:spPr>
          </c:dPt>
          <c:dPt>
            <c:idx val="8"/>
            <c:invertIfNegative val="0"/>
            <c:bubble3D val="0"/>
            <c:spPr>
              <a:solidFill>
                <a:srgbClr val="31859C"/>
              </a:solidFill>
            </c:spPr>
          </c:dPt>
          <c:dPt>
            <c:idx val="9"/>
            <c:invertIfNegative val="0"/>
            <c:bubble3D val="0"/>
            <c:spPr>
              <a:solidFill>
                <a:srgbClr val="31859C"/>
              </a:solidFill>
            </c:spPr>
          </c:dPt>
          <c:dPt>
            <c:idx val="10"/>
            <c:invertIfNegative val="0"/>
            <c:bubble3D val="0"/>
            <c:spPr>
              <a:solidFill>
                <a:schemeClr val="accent5">
                  <a:lumMod val="75000"/>
                </a:schemeClr>
              </a:solidFill>
            </c:spPr>
          </c:dPt>
          <c:dPt>
            <c:idx val="11"/>
            <c:invertIfNegative val="0"/>
            <c:bubble3D val="0"/>
            <c:spPr>
              <a:solidFill>
                <a:srgbClr val="376092"/>
              </a:solidFill>
            </c:spPr>
          </c:dPt>
          <c:dPt>
            <c:idx val="12"/>
            <c:invertIfNegative val="0"/>
            <c:bubble3D val="0"/>
            <c:spPr>
              <a:solidFill>
                <a:srgbClr val="376092"/>
              </a:solidFill>
            </c:spPr>
          </c:dPt>
          <c:dPt>
            <c:idx val="13"/>
            <c:invertIfNegative val="0"/>
            <c:bubble3D val="0"/>
            <c:spPr>
              <a:solidFill>
                <a:schemeClr val="accent1">
                  <a:lumMod val="75000"/>
                </a:schemeClr>
              </a:solidFill>
            </c:spPr>
          </c:dPt>
          <c:cat>
            <c:strRef>
              <c:f>Takeaways!$A$28:$A$41</c:f>
              <c:strCache>
                <c:ptCount val="14"/>
                <c:pt idx="0">
                  <c:v>How to accept when something doesn’t work and move on</c:v>
                </c:pt>
                <c:pt idx="1">
                  <c:v>Using creative materials</c:v>
                </c:pt>
                <c:pt idx="2">
                  <c:v>Information gathering techniques </c:v>
                </c:pt>
                <c:pt idx="3">
                  <c:v>Problem framing skills</c:v>
                </c:pt>
                <c:pt idx="4">
                  <c:v>Patience</c:v>
                </c:pt>
                <c:pt idx="5">
                  <c:v>Facilitation techniques</c:v>
                </c:pt>
                <c:pt idx="6">
                  <c:v>Idea generation</c:v>
                </c:pt>
                <c:pt idx="7">
                  <c:v>Mobile Apps!</c:v>
                </c:pt>
                <c:pt idx="8">
                  <c:v>Understanding different cultures</c:v>
                </c:pt>
                <c:pt idx="9">
                  <c:v>Listening</c:v>
                </c:pt>
                <c:pt idx="10">
                  <c:v>Considering every viewpoint</c:v>
                </c:pt>
                <c:pt idx="11">
                  <c:v>Design skills/mechanisms</c:v>
                </c:pt>
                <c:pt idx="12">
                  <c:v>How to work as a team to solve a problem</c:v>
                </c:pt>
                <c:pt idx="13">
                  <c:v>How to use tools</c:v>
                </c:pt>
              </c:strCache>
            </c:strRef>
          </c:cat>
          <c:val>
            <c:numRef>
              <c:f>Takeaways!$B$28:$B$41</c:f>
              <c:numCache>
                <c:formatCode>General</c:formatCode>
                <c:ptCount val="14"/>
                <c:pt idx="0">
                  <c:v>1.0</c:v>
                </c:pt>
                <c:pt idx="1">
                  <c:v>1.0</c:v>
                </c:pt>
                <c:pt idx="2">
                  <c:v>1.0</c:v>
                </c:pt>
                <c:pt idx="3">
                  <c:v>1.0</c:v>
                </c:pt>
                <c:pt idx="4">
                  <c:v>1.0</c:v>
                </c:pt>
                <c:pt idx="5">
                  <c:v>1.0</c:v>
                </c:pt>
                <c:pt idx="6">
                  <c:v>1.0</c:v>
                </c:pt>
                <c:pt idx="7">
                  <c:v>1.0</c:v>
                </c:pt>
                <c:pt idx="8">
                  <c:v>2.0</c:v>
                </c:pt>
                <c:pt idx="9">
                  <c:v>3.0</c:v>
                </c:pt>
                <c:pt idx="10">
                  <c:v>4.0</c:v>
                </c:pt>
                <c:pt idx="11">
                  <c:v>5.0</c:v>
                </c:pt>
                <c:pt idx="12">
                  <c:v>6.0</c:v>
                </c:pt>
                <c:pt idx="13">
                  <c:v>6.0</c:v>
                </c:pt>
              </c:numCache>
            </c:numRef>
          </c:val>
        </c:ser>
        <c:dLbls>
          <c:showLegendKey val="0"/>
          <c:showVal val="1"/>
          <c:showCatName val="0"/>
          <c:showSerName val="0"/>
          <c:showPercent val="0"/>
          <c:showBubbleSize val="0"/>
        </c:dLbls>
        <c:gapWidth val="150"/>
        <c:axId val="-2144607672"/>
        <c:axId val="-2144604664"/>
      </c:barChart>
      <c:catAx>
        <c:axId val="-2144607672"/>
        <c:scaling>
          <c:orientation val="minMax"/>
        </c:scaling>
        <c:delete val="0"/>
        <c:axPos val="l"/>
        <c:majorTickMark val="out"/>
        <c:minorTickMark val="none"/>
        <c:tickLblPos val="nextTo"/>
        <c:txPr>
          <a:bodyPr/>
          <a:lstStyle/>
          <a:p>
            <a:pPr>
              <a:defRPr sz="1200"/>
            </a:pPr>
            <a:endParaRPr lang="en-US"/>
          </a:p>
        </c:txPr>
        <c:crossAx val="-2144604664"/>
        <c:crosses val="autoZero"/>
        <c:auto val="1"/>
        <c:lblAlgn val="ctr"/>
        <c:lblOffset val="100"/>
        <c:noMultiLvlLbl val="0"/>
      </c:catAx>
      <c:valAx>
        <c:axId val="-2144604664"/>
        <c:scaling>
          <c:orientation val="minMax"/>
        </c:scaling>
        <c:delete val="0"/>
        <c:axPos val="b"/>
        <c:majorGridlines/>
        <c:numFmt formatCode="General" sourceLinked="1"/>
        <c:majorTickMark val="out"/>
        <c:minorTickMark val="none"/>
        <c:tickLblPos val="nextTo"/>
        <c:crossAx val="-214460767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0" i="1" baseline="0" dirty="0" smtClean="0"/>
              <a:t>(coded responses)</a:t>
            </a:r>
            <a:endParaRPr lang="en-US" b="0" dirty="0"/>
          </a:p>
        </c:rich>
      </c:tx>
      <c:layout/>
      <c:overlay val="0"/>
    </c:title>
    <c:autoTitleDeleted val="0"/>
    <c:plotArea>
      <c:layout/>
      <c:barChart>
        <c:barDir val="bar"/>
        <c:grouping val="clustered"/>
        <c:varyColors val="0"/>
        <c:ser>
          <c:idx val="0"/>
          <c:order val="0"/>
          <c:invertIfNegative val="0"/>
          <c:dPt>
            <c:idx val="0"/>
            <c:invertIfNegative val="0"/>
            <c:bubble3D val="0"/>
            <c:spPr>
              <a:solidFill>
                <a:srgbClr val="A6A6A6"/>
              </a:solidFill>
            </c:spPr>
          </c:dPt>
          <c:dPt>
            <c:idx val="1"/>
            <c:invertIfNegative val="0"/>
            <c:bubble3D val="0"/>
            <c:spPr>
              <a:solidFill>
                <a:schemeClr val="bg1">
                  <a:lumMod val="65000"/>
                </a:schemeClr>
              </a:solidFill>
            </c:spPr>
          </c:dPt>
          <c:dPt>
            <c:idx val="2"/>
            <c:invertIfNegative val="0"/>
            <c:bubble3D val="0"/>
            <c:spPr>
              <a:solidFill>
                <a:srgbClr val="31859C"/>
              </a:solidFill>
            </c:spPr>
          </c:dPt>
          <c:dPt>
            <c:idx val="3"/>
            <c:invertIfNegative val="0"/>
            <c:bubble3D val="0"/>
            <c:spPr>
              <a:solidFill>
                <a:srgbClr val="31859C"/>
              </a:solidFill>
            </c:spPr>
          </c:dPt>
          <c:dPt>
            <c:idx val="4"/>
            <c:invertIfNegative val="0"/>
            <c:bubble3D val="0"/>
            <c:spPr>
              <a:solidFill>
                <a:schemeClr val="accent5">
                  <a:lumMod val="75000"/>
                </a:schemeClr>
              </a:solidFill>
            </c:spPr>
          </c:dPt>
          <c:dPt>
            <c:idx val="5"/>
            <c:invertIfNegative val="0"/>
            <c:bubble3D val="0"/>
            <c:spPr>
              <a:solidFill>
                <a:srgbClr val="376092"/>
              </a:solidFill>
            </c:spPr>
          </c:dPt>
          <c:dPt>
            <c:idx val="6"/>
            <c:invertIfNegative val="0"/>
            <c:bubble3D val="0"/>
            <c:spPr>
              <a:solidFill>
                <a:schemeClr val="accent1">
                  <a:lumMod val="75000"/>
                </a:schemeClr>
              </a:solidFill>
            </c:spPr>
          </c:dPt>
          <c:cat>
            <c:strRef>
              <c:f>Takeaways!$A$54:$A$60</c:f>
              <c:strCache>
                <c:ptCount val="7"/>
                <c:pt idx="0">
                  <c:v>More creative/able to use material around me</c:v>
                </c:pt>
                <c:pt idx="1">
                  <c:v>I am more flexible, more careful to listen and learn</c:v>
                </c:pt>
                <c:pt idx="2">
                  <c:v>Understand value of design point of view</c:v>
                </c:pt>
                <c:pt idx="3">
                  <c:v>Bigger perspective towards development</c:v>
                </c:pt>
                <c:pt idx="4">
                  <c:v>Better vision of my future career</c:v>
                </c:pt>
                <c:pt idx="5">
                  <c:v>More confidence in my own voice</c:v>
                </c:pt>
                <c:pt idx="6">
                  <c:v>I value diversity more</c:v>
                </c:pt>
              </c:strCache>
            </c:strRef>
          </c:cat>
          <c:val>
            <c:numRef>
              <c:f>Takeaways!$B$54:$B$60</c:f>
              <c:numCache>
                <c:formatCode>General</c:formatCode>
                <c:ptCount val="7"/>
                <c:pt idx="0">
                  <c:v>1.0</c:v>
                </c:pt>
                <c:pt idx="1">
                  <c:v>1.0</c:v>
                </c:pt>
                <c:pt idx="2">
                  <c:v>2.0</c:v>
                </c:pt>
                <c:pt idx="3">
                  <c:v>3.0</c:v>
                </c:pt>
                <c:pt idx="4">
                  <c:v>3.0</c:v>
                </c:pt>
                <c:pt idx="5">
                  <c:v>5.0</c:v>
                </c:pt>
                <c:pt idx="6">
                  <c:v>5.0</c:v>
                </c:pt>
              </c:numCache>
            </c:numRef>
          </c:val>
        </c:ser>
        <c:dLbls>
          <c:showLegendKey val="0"/>
          <c:showVal val="1"/>
          <c:showCatName val="0"/>
          <c:showSerName val="0"/>
          <c:showPercent val="0"/>
          <c:showBubbleSize val="0"/>
        </c:dLbls>
        <c:gapWidth val="150"/>
        <c:axId val="-2145682280"/>
        <c:axId val="-2145584312"/>
      </c:barChart>
      <c:catAx>
        <c:axId val="-2145682280"/>
        <c:scaling>
          <c:orientation val="minMax"/>
        </c:scaling>
        <c:delete val="0"/>
        <c:axPos val="l"/>
        <c:majorTickMark val="out"/>
        <c:minorTickMark val="none"/>
        <c:tickLblPos val="nextTo"/>
        <c:txPr>
          <a:bodyPr/>
          <a:lstStyle/>
          <a:p>
            <a:pPr>
              <a:defRPr sz="1200"/>
            </a:pPr>
            <a:endParaRPr lang="en-US"/>
          </a:p>
        </c:txPr>
        <c:crossAx val="-2145584312"/>
        <c:crosses val="autoZero"/>
        <c:auto val="1"/>
        <c:lblAlgn val="ctr"/>
        <c:lblOffset val="100"/>
        <c:noMultiLvlLbl val="0"/>
      </c:catAx>
      <c:valAx>
        <c:axId val="-2145584312"/>
        <c:scaling>
          <c:orientation val="minMax"/>
        </c:scaling>
        <c:delete val="0"/>
        <c:axPos val="b"/>
        <c:majorGridlines/>
        <c:numFmt formatCode="General" sourceLinked="1"/>
        <c:majorTickMark val="out"/>
        <c:minorTickMark val="none"/>
        <c:tickLblPos val="nextTo"/>
        <c:crossAx val="-21456822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50000"/>
          </a:schemeClr>
        </a:solidFill>
        <a:ln>
          <a:solidFill>
            <a:srgbClr val="984807"/>
          </a:solidFill>
        </a:ln>
      </dgm:spPr>
      <dgm:t>
        <a:bodyPr/>
        <a:lstStyle/>
        <a:p>
          <a:pPr algn="l"/>
          <a:r>
            <a:rPr lang="es-ES_tradnl" sz="1800" noProof="0" dirty="0" smtClean="0"/>
            <a:t>  </a:t>
          </a:r>
          <a:r>
            <a:rPr lang="es-ES_tradnl" sz="1800" noProof="0" dirty="0" err="1" smtClean="0"/>
            <a:t>Who</a:t>
          </a:r>
          <a:r>
            <a:rPr lang="es-ES_tradnl" sz="1800" noProof="0" dirty="0" smtClean="0"/>
            <a:t> are </a:t>
          </a:r>
          <a:r>
            <a:rPr lang="es-ES_tradnl" sz="1800" noProof="0" dirty="0" err="1" smtClean="0"/>
            <a:t>the</a:t>
          </a:r>
          <a:r>
            <a:rPr lang="es-ES_tradnl" sz="1800" noProof="0" dirty="0" smtClean="0"/>
            <a:t> </a:t>
          </a:r>
          <a:r>
            <a:rPr lang="es-ES_tradnl" sz="1800" noProof="0" dirty="0" err="1" smtClean="0"/>
            <a:t>participants</a:t>
          </a:r>
          <a:r>
            <a:rPr lang="es-ES_tradnl" sz="1800" noProof="0" dirty="0" smtClean="0"/>
            <a:t>?</a:t>
          </a:r>
          <a:endParaRPr lang="en-US" sz="1800" dirty="0"/>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chemeClr val="accent6">
              <a:lumMod val="50000"/>
            </a:schemeClr>
          </a:solidFill>
        </a:ln>
      </dgm:spPr>
      <dgm:t>
        <a:bodyPr/>
        <a:lstStyle/>
        <a:p>
          <a:pPr algn="l"/>
          <a:r>
            <a:rPr lang="es-ES_tradnl" sz="1800" noProof="0" dirty="0" smtClean="0"/>
            <a:t>   </a:t>
          </a:r>
          <a:r>
            <a:rPr lang="es-ES_tradnl" sz="1800" noProof="0" dirty="0" err="1" smtClean="0"/>
            <a:t>What</a:t>
          </a:r>
          <a:r>
            <a:rPr lang="es-ES_tradnl" sz="1800" noProof="0" dirty="0" smtClean="0"/>
            <a:t> </a:t>
          </a:r>
          <a:r>
            <a:rPr lang="es-ES_tradnl" sz="1800" noProof="0" dirty="0" err="1" smtClean="0"/>
            <a:t>did</a:t>
          </a:r>
          <a:r>
            <a:rPr lang="es-ES_tradnl" sz="1800" noProof="0" dirty="0" smtClean="0"/>
            <a:t> </a:t>
          </a:r>
          <a:r>
            <a:rPr lang="es-ES_tradnl" sz="1800" noProof="0" dirty="0" err="1" smtClean="0"/>
            <a:t>they</a:t>
          </a:r>
          <a:r>
            <a:rPr lang="es-ES_tradnl" sz="1800" noProof="0" dirty="0" smtClean="0"/>
            <a:t>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984807"/>
          </a:solidFill>
        </a:ln>
      </dgm:spPr>
      <dgm:t>
        <a:bodyPr/>
        <a:lstStyle/>
        <a:p>
          <a:r>
            <a:rPr lang="es-ES_tradnl" sz="1800" noProof="0" dirty="0" smtClean="0"/>
            <a:t> </a:t>
          </a:r>
          <a:r>
            <a:rPr lang="es-ES_tradnl" sz="1800" noProof="0" dirty="0" err="1" smtClean="0"/>
            <a:t>What</a:t>
          </a:r>
          <a:r>
            <a:rPr lang="es-ES_tradnl" sz="1800" noProof="0" dirty="0" smtClean="0"/>
            <a:t> </a:t>
          </a:r>
          <a:r>
            <a:rPr lang="es-ES_tradnl" sz="1800" noProof="0" dirty="0" err="1" smtClean="0"/>
            <a:t>will</a:t>
          </a:r>
          <a:r>
            <a:rPr lang="es-ES_tradnl" sz="1800" noProof="0" dirty="0" smtClean="0"/>
            <a:t> </a:t>
          </a:r>
          <a:r>
            <a:rPr lang="es-ES_tradnl" sz="1800" noProof="0" dirty="0" err="1" smtClean="0"/>
            <a:t>they</a:t>
          </a:r>
          <a:r>
            <a:rPr lang="es-ES_tradnl" sz="1800" noProof="0" dirty="0" smtClean="0"/>
            <a:t> do </a:t>
          </a:r>
          <a:r>
            <a:rPr lang="es-ES_tradnl" sz="1800" noProof="0" dirty="0" err="1" smtClean="0"/>
            <a:t>next</a:t>
          </a:r>
          <a:r>
            <a:rPr lang="es-ES_tradnl" sz="1800" noProof="0" dirty="0" smtClean="0"/>
            <a: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A315E9E1-4438-B048-A26D-DDBB0E7718CF}" type="presOf" srcId="{79377C6F-ADDE-B441-ACF5-748DD5704EC8}" destId="{3C21B4ED-CEE9-9147-8C72-852DD84CA51C}" srcOrd="0" destOrd="0" presId="urn:microsoft.com/office/officeart/2005/8/layout/hChevron3"/>
    <dgm:cxn modelId="{79A987EF-7FB0-9341-A2D5-3AEB0D56414E}" type="presOf" srcId="{6EDB30F4-B03F-8949-8EEA-2FF795BA58FF}" destId="{8B6AD519-68F3-BC4D-A78F-133AF0FE75DE}" srcOrd="0" destOrd="0" presId="urn:microsoft.com/office/officeart/2005/8/layout/hChevron3"/>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491DC3AE-4357-3447-8D6C-5FC44546E3CE}" type="presOf" srcId="{DD4DF042-3B59-1D4B-A726-887F0C8D4663}" destId="{E6337610-EE44-2445-BE37-C82E3F9B18A1}" srcOrd="0" destOrd="0" presId="urn:microsoft.com/office/officeart/2005/8/layout/hChevron3"/>
    <dgm:cxn modelId="{0CCCECB7-852E-274A-A595-0F292C22818B}"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C5C887D6-F30D-574F-ADA6-2F5E08302FAD}" type="presParOf" srcId="{8B6AD519-68F3-BC4D-A78F-133AF0FE75DE}" destId="{3C21B4ED-CEE9-9147-8C72-852DD84CA51C}" srcOrd="0" destOrd="0" presId="urn:microsoft.com/office/officeart/2005/8/layout/hChevron3"/>
    <dgm:cxn modelId="{5315AB9B-4969-2046-8438-ABD2DCA378DB}" type="presParOf" srcId="{8B6AD519-68F3-BC4D-A78F-133AF0FE75DE}" destId="{63770733-F893-C140-88AE-279AE0278759}" srcOrd="1" destOrd="0" presId="urn:microsoft.com/office/officeart/2005/8/layout/hChevron3"/>
    <dgm:cxn modelId="{8904B5E3-40F4-D045-BE19-F91D674A1033}" type="presParOf" srcId="{8B6AD519-68F3-BC4D-A78F-133AF0FE75DE}" destId="{E6337610-EE44-2445-BE37-C82E3F9B18A1}" srcOrd="2" destOrd="0" presId="urn:microsoft.com/office/officeart/2005/8/layout/hChevron3"/>
    <dgm:cxn modelId="{7F3D8C92-61E0-254C-BB1B-3600923BA378}" type="presParOf" srcId="{8B6AD519-68F3-BC4D-A78F-133AF0FE75DE}" destId="{9A842470-2B20-B148-8E85-9B4BA9A285DC}" srcOrd="3" destOrd="0" presId="urn:microsoft.com/office/officeart/2005/8/layout/hChevron3"/>
    <dgm:cxn modelId="{F8623B37-84BB-E849-83A5-D4B98D40CB3E}" type="presParOf" srcId="{8B6AD519-68F3-BC4D-A78F-133AF0FE75DE}" destId="{40098D21-369D-E948-A5FE-ED1146C3DF6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F6228"/>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1A4455B9-AC2E-C24D-ABD1-616BD274C723}" type="presOf" srcId="{79377C6F-ADDE-B441-ACF5-748DD5704EC8}" destId="{3C21B4ED-CEE9-9147-8C72-852DD84CA51C}" srcOrd="0" destOrd="0" presId="urn:microsoft.com/office/officeart/2005/8/layout/hChevron3"/>
    <dgm:cxn modelId="{48874E8F-DA79-AA48-98CE-26B0BA0531F5}" type="presOf" srcId="{6EDB30F4-B03F-8949-8EEA-2FF795BA58FF}" destId="{8B6AD519-68F3-BC4D-A78F-133AF0FE75DE}" srcOrd="0" destOrd="0" presId="urn:microsoft.com/office/officeart/2005/8/layout/hChevron3"/>
    <dgm:cxn modelId="{5B84A619-5BCF-0D46-B4F8-E0EE781C695A}" type="presOf" srcId="{965BBD3B-7E50-2C46-B22E-F7B50FB96BA4}" destId="{40098D21-369D-E948-A5FE-ED1146C3DF65}" srcOrd="0" destOrd="0" presId="urn:microsoft.com/office/officeart/2005/8/layout/hChevron3"/>
    <dgm:cxn modelId="{107E40ED-E19B-D74F-BB04-33FFBEAF23B7}" type="presOf" srcId="{DD4DF042-3B59-1D4B-A726-887F0C8D4663}" destId="{E6337610-EE44-2445-BE37-C82E3F9B18A1}"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352D9FCA-51DE-5249-B82A-577B71214914}" type="presParOf" srcId="{8B6AD519-68F3-BC4D-A78F-133AF0FE75DE}" destId="{3C21B4ED-CEE9-9147-8C72-852DD84CA51C}" srcOrd="0" destOrd="0" presId="urn:microsoft.com/office/officeart/2005/8/layout/hChevron3"/>
    <dgm:cxn modelId="{09EE2FF5-9A30-6549-88BC-A2EFC3F885AB}" type="presParOf" srcId="{8B6AD519-68F3-BC4D-A78F-133AF0FE75DE}" destId="{63770733-F893-C140-88AE-279AE0278759}" srcOrd="1" destOrd="0" presId="urn:microsoft.com/office/officeart/2005/8/layout/hChevron3"/>
    <dgm:cxn modelId="{0143CFB7-79B6-5046-A723-5F7A76A24CAD}" type="presParOf" srcId="{8B6AD519-68F3-BC4D-A78F-133AF0FE75DE}" destId="{E6337610-EE44-2445-BE37-C82E3F9B18A1}" srcOrd="2" destOrd="0" presId="urn:microsoft.com/office/officeart/2005/8/layout/hChevron3"/>
    <dgm:cxn modelId="{046B161C-BEDB-0041-83AC-3BCBD72DF7F9}" type="presParOf" srcId="{8B6AD519-68F3-BC4D-A78F-133AF0FE75DE}" destId="{9A842470-2B20-B148-8E85-9B4BA9A285DC}" srcOrd="3" destOrd="0" presId="urn:microsoft.com/office/officeart/2005/8/layout/hChevron3"/>
    <dgm:cxn modelId="{8E86C528-3F18-CD4C-BE3D-B399C196B4C1}"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F6228"/>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8DAB30D-F766-BC45-919C-6AD6DEB6E088}" type="presOf" srcId="{6EDB30F4-B03F-8949-8EEA-2FF795BA58FF}" destId="{8B6AD519-68F3-BC4D-A78F-133AF0FE75DE}" srcOrd="0" destOrd="0" presId="urn:microsoft.com/office/officeart/2005/8/layout/hChevron3"/>
    <dgm:cxn modelId="{5B8D4D06-32BC-D54A-B28C-07CBA9AC5B1D}" srcId="{6EDB30F4-B03F-8949-8EEA-2FF795BA58FF}" destId="{79377C6F-ADDE-B441-ACF5-748DD5704EC8}" srcOrd="0" destOrd="0" parTransId="{BB387926-E473-AE4B-B6A9-9146911D1EB1}" sibTransId="{EB006FE8-A649-AA4C-9089-AAEA39208B55}"/>
    <dgm:cxn modelId="{877A226E-0FD7-2843-B299-6E474AA76004}" type="presOf" srcId="{DD4DF042-3B59-1D4B-A726-887F0C8D4663}" destId="{E6337610-EE44-2445-BE37-C82E3F9B18A1}" srcOrd="0" destOrd="0" presId="urn:microsoft.com/office/officeart/2005/8/layout/hChevron3"/>
    <dgm:cxn modelId="{105A80F8-604B-0746-A9D3-2F4F6B71FF50}" type="presOf" srcId="{965BBD3B-7E50-2C46-B22E-F7B50FB96BA4}" destId="{40098D21-369D-E948-A5FE-ED1146C3DF65}" srcOrd="0" destOrd="0" presId="urn:microsoft.com/office/officeart/2005/8/layout/hChevron3"/>
    <dgm:cxn modelId="{B328144F-5FED-994E-AA5F-6ABDF46CED40}" type="presOf" srcId="{79377C6F-ADDE-B441-ACF5-748DD5704EC8}" destId="{3C21B4ED-CEE9-9147-8C72-852DD84CA51C}"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E8B97746-EE5A-B744-BE8C-36160576830F}" type="presParOf" srcId="{8B6AD519-68F3-BC4D-A78F-133AF0FE75DE}" destId="{3C21B4ED-CEE9-9147-8C72-852DD84CA51C}" srcOrd="0" destOrd="0" presId="urn:microsoft.com/office/officeart/2005/8/layout/hChevron3"/>
    <dgm:cxn modelId="{4C45EE4C-09D7-904C-8273-B5161F15197C}" type="presParOf" srcId="{8B6AD519-68F3-BC4D-A78F-133AF0FE75DE}" destId="{63770733-F893-C140-88AE-279AE0278759}" srcOrd="1" destOrd="0" presId="urn:microsoft.com/office/officeart/2005/8/layout/hChevron3"/>
    <dgm:cxn modelId="{6713B8A3-0409-7342-B09D-22B20B032C57}" type="presParOf" srcId="{8B6AD519-68F3-BC4D-A78F-133AF0FE75DE}" destId="{E6337610-EE44-2445-BE37-C82E3F9B18A1}" srcOrd="2" destOrd="0" presId="urn:microsoft.com/office/officeart/2005/8/layout/hChevron3"/>
    <dgm:cxn modelId="{59A98757-657D-5E4B-BAE0-86482A9E9A4D}" type="presParOf" srcId="{8B6AD519-68F3-BC4D-A78F-133AF0FE75DE}" destId="{9A842470-2B20-B148-8E85-9B4BA9A285DC}" srcOrd="3" destOrd="0" presId="urn:microsoft.com/office/officeart/2005/8/layout/hChevron3"/>
    <dgm:cxn modelId="{A794DF64-8B2F-2542-BC65-4391A4F52E9C}"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F6228"/>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226E8655-45F6-194E-8D7E-52D1F042E1AE}" type="presOf" srcId="{6EDB30F4-B03F-8949-8EEA-2FF795BA58FF}" destId="{8B6AD519-68F3-BC4D-A78F-133AF0FE75DE}" srcOrd="0" destOrd="0" presId="urn:microsoft.com/office/officeart/2005/8/layout/hChevron3"/>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DD12F70B-BE80-AE40-B5DD-79E5EB370980}"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9929E906-1876-C146-AE08-BE72AA985130}" type="presOf" srcId="{DD4DF042-3B59-1D4B-A726-887F0C8D4663}" destId="{E6337610-EE44-2445-BE37-C82E3F9B18A1}" srcOrd="0" destOrd="0" presId="urn:microsoft.com/office/officeart/2005/8/layout/hChevron3"/>
    <dgm:cxn modelId="{3D112FB7-47A1-6541-9A45-7C95ADDD5C96}" type="presOf" srcId="{79377C6F-ADDE-B441-ACF5-748DD5704EC8}" destId="{3C21B4ED-CEE9-9147-8C72-852DD84CA51C}" srcOrd="0" destOrd="0" presId="urn:microsoft.com/office/officeart/2005/8/layout/hChevron3"/>
    <dgm:cxn modelId="{56B2E485-B62D-A44E-9E21-8C5777178740}" type="presParOf" srcId="{8B6AD519-68F3-BC4D-A78F-133AF0FE75DE}" destId="{3C21B4ED-CEE9-9147-8C72-852DD84CA51C}" srcOrd="0" destOrd="0" presId="urn:microsoft.com/office/officeart/2005/8/layout/hChevron3"/>
    <dgm:cxn modelId="{0A5E7FE2-D33B-884D-9254-B4DF73E8EB7D}" type="presParOf" srcId="{8B6AD519-68F3-BC4D-A78F-133AF0FE75DE}" destId="{63770733-F893-C140-88AE-279AE0278759}" srcOrd="1" destOrd="0" presId="urn:microsoft.com/office/officeart/2005/8/layout/hChevron3"/>
    <dgm:cxn modelId="{4BB47B18-BEE5-C747-B0DA-5C803AA2DE80}" type="presParOf" srcId="{8B6AD519-68F3-BC4D-A78F-133AF0FE75DE}" destId="{E6337610-EE44-2445-BE37-C82E3F9B18A1}" srcOrd="2" destOrd="0" presId="urn:microsoft.com/office/officeart/2005/8/layout/hChevron3"/>
    <dgm:cxn modelId="{78CB7759-7373-2F48-89FE-08C5FAD73FCB}" type="presParOf" srcId="{8B6AD519-68F3-BC4D-A78F-133AF0FE75DE}" destId="{9A842470-2B20-B148-8E85-9B4BA9A285DC}" srcOrd="3" destOrd="0" presId="urn:microsoft.com/office/officeart/2005/8/layout/hChevron3"/>
    <dgm:cxn modelId="{52E71048-4598-714E-8939-F34AD63384C0}"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F6228"/>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971F3DC2-DCAE-4E42-8BAD-3E3A76677DBE}" type="presOf" srcId="{79377C6F-ADDE-B441-ACF5-748DD5704EC8}" destId="{3C21B4ED-CEE9-9147-8C72-852DD84CA51C}" srcOrd="0" destOrd="0" presId="urn:microsoft.com/office/officeart/2005/8/layout/hChevron3"/>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29281CE1-9F86-9849-8B15-4DE513ED7D50}" type="presOf" srcId="{DD4DF042-3B59-1D4B-A726-887F0C8D4663}" destId="{E6337610-EE44-2445-BE37-C82E3F9B18A1}" srcOrd="0" destOrd="0" presId="urn:microsoft.com/office/officeart/2005/8/layout/hChevron3"/>
    <dgm:cxn modelId="{1A02F991-4F8D-F444-AA92-6F9E8E666351}"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5E4757E3-C981-4547-B06C-2C4652E8F134}" type="presOf" srcId="{6EDB30F4-B03F-8949-8EEA-2FF795BA58FF}" destId="{8B6AD519-68F3-BC4D-A78F-133AF0FE75DE}" srcOrd="0" destOrd="0" presId="urn:microsoft.com/office/officeart/2005/8/layout/hChevron3"/>
    <dgm:cxn modelId="{D888E314-AD75-8D41-A228-71201A81A5FC}" type="presParOf" srcId="{8B6AD519-68F3-BC4D-A78F-133AF0FE75DE}" destId="{3C21B4ED-CEE9-9147-8C72-852DD84CA51C}" srcOrd="0" destOrd="0" presId="urn:microsoft.com/office/officeart/2005/8/layout/hChevron3"/>
    <dgm:cxn modelId="{D0414827-C277-8D4A-B382-759AE8176182}" type="presParOf" srcId="{8B6AD519-68F3-BC4D-A78F-133AF0FE75DE}" destId="{63770733-F893-C140-88AE-279AE0278759}" srcOrd="1" destOrd="0" presId="urn:microsoft.com/office/officeart/2005/8/layout/hChevron3"/>
    <dgm:cxn modelId="{90FF04F3-984E-4640-BD76-B471DC97252E}" type="presParOf" srcId="{8B6AD519-68F3-BC4D-A78F-133AF0FE75DE}" destId="{E6337610-EE44-2445-BE37-C82E3F9B18A1}" srcOrd="2" destOrd="0" presId="urn:microsoft.com/office/officeart/2005/8/layout/hChevron3"/>
    <dgm:cxn modelId="{2691B897-22AE-CD43-8C14-29D5AB8D7234}" type="presParOf" srcId="{8B6AD519-68F3-BC4D-A78F-133AF0FE75DE}" destId="{9A842470-2B20-B148-8E85-9B4BA9A285DC}" srcOrd="3" destOrd="0" presId="urn:microsoft.com/office/officeart/2005/8/layout/hChevron3"/>
    <dgm:cxn modelId="{2FC5E168-8E3C-7243-8D51-DEBCEBB1123D}"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chemeClr val="accent3">
              <a:lumMod val="50000"/>
            </a:schemeClr>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4EAC2CA7-7308-CF45-B8C5-704A9F18A897}" type="presOf" srcId="{965BBD3B-7E50-2C46-B22E-F7B50FB96BA4}" destId="{40098D21-369D-E948-A5FE-ED1146C3DF65}" srcOrd="0" destOrd="0" presId="urn:microsoft.com/office/officeart/2005/8/layout/hChevron3"/>
    <dgm:cxn modelId="{5876C829-7823-B34D-93D7-BCD5398E2976}" type="presOf" srcId="{6EDB30F4-B03F-8949-8EEA-2FF795BA58FF}" destId="{8B6AD519-68F3-BC4D-A78F-133AF0FE75DE}" srcOrd="0" destOrd="0" presId="urn:microsoft.com/office/officeart/2005/8/layout/hChevron3"/>
    <dgm:cxn modelId="{4BE75388-2A56-464E-BBE9-A9B153144D64}" type="presOf" srcId="{79377C6F-ADDE-B441-ACF5-748DD5704EC8}" destId="{3C21B4ED-CEE9-9147-8C72-852DD84CA51C}" srcOrd="0" destOrd="0" presId="urn:microsoft.com/office/officeart/2005/8/layout/hChevron3"/>
    <dgm:cxn modelId="{998B9B97-BC7E-4344-8A6A-151BF77E06ED}" type="presOf" srcId="{DD4DF042-3B59-1D4B-A726-887F0C8D4663}" destId="{E6337610-EE44-2445-BE37-C82E3F9B18A1}"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E1B9DEB8-BBC6-2940-AA3C-AD763D6FD534}" type="presParOf" srcId="{8B6AD519-68F3-BC4D-A78F-133AF0FE75DE}" destId="{3C21B4ED-CEE9-9147-8C72-852DD84CA51C}" srcOrd="0" destOrd="0" presId="urn:microsoft.com/office/officeart/2005/8/layout/hChevron3"/>
    <dgm:cxn modelId="{13A2C2C8-C619-C346-A166-8DE6C5390D75}" type="presParOf" srcId="{8B6AD519-68F3-BC4D-A78F-133AF0FE75DE}" destId="{63770733-F893-C140-88AE-279AE0278759}" srcOrd="1" destOrd="0" presId="urn:microsoft.com/office/officeart/2005/8/layout/hChevron3"/>
    <dgm:cxn modelId="{F85966E8-90EA-0745-92DF-565655BBBDAD}" type="presParOf" srcId="{8B6AD519-68F3-BC4D-A78F-133AF0FE75DE}" destId="{E6337610-EE44-2445-BE37-C82E3F9B18A1}" srcOrd="2" destOrd="0" presId="urn:microsoft.com/office/officeart/2005/8/layout/hChevron3"/>
    <dgm:cxn modelId="{CCB58DD9-5AB4-3A49-9EBD-2D04854967E9}" type="presParOf" srcId="{8B6AD519-68F3-BC4D-A78F-133AF0FE75DE}" destId="{9A842470-2B20-B148-8E85-9B4BA9A285DC}" srcOrd="3" destOrd="0" presId="urn:microsoft.com/office/officeart/2005/8/layout/hChevron3"/>
    <dgm:cxn modelId="{23ACCD77-522F-CF40-ADB4-CC0BEBCE2D88}"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chemeClr val="accent3">
              <a:lumMod val="50000"/>
            </a:schemeClr>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01EDC148-D838-8243-B648-07C1369B295A}" type="presOf" srcId="{965BBD3B-7E50-2C46-B22E-F7B50FB96BA4}" destId="{40098D21-369D-E948-A5FE-ED1146C3DF65}" srcOrd="0" destOrd="0" presId="urn:microsoft.com/office/officeart/2005/8/layout/hChevron3"/>
    <dgm:cxn modelId="{5B8D4D06-32BC-D54A-B28C-07CBA9AC5B1D}" srcId="{6EDB30F4-B03F-8949-8EEA-2FF795BA58FF}" destId="{79377C6F-ADDE-B441-ACF5-748DD5704EC8}" srcOrd="0" destOrd="0" parTransId="{BB387926-E473-AE4B-B6A9-9146911D1EB1}" sibTransId="{EB006FE8-A649-AA4C-9089-AAEA39208B55}"/>
    <dgm:cxn modelId="{11049DF2-D01D-1343-972B-060A38B35FFF}" type="presOf" srcId="{6EDB30F4-B03F-8949-8EEA-2FF795BA58FF}" destId="{8B6AD519-68F3-BC4D-A78F-133AF0FE75DE}"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62A73736-3295-6844-82C0-F2C15BD82292}" type="presOf" srcId="{79377C6F-ADDE-B441-ACF5-748DD5704EC8}" destId="{3C21B4ED-CEE9-9147-8C72-852DD84CA51C}" srcOrd="0" destOrd="0" presId="urn:microsoft.com/office/officeart/2005/8/layout/hChevron3"/>
    <dgm:cxn modelId="{9B5F5705-3158-0F45-8B18-3EC33BA0A92E}" type="presOf" srcId="{DD4DF042-3B59-1D4B-A726-887F0C8D4663}" destId="{E6337610-EE44-2445-BE37-C82E3F9B18A1}" srcOrd="0" destOrd="0" presId="urn:microsoft.com/office/officeart/2005/8/layout/hChevron3"/>
    <dgm:cxn modelId="{C55BEA5C-DE34-0443-B591-93EB7D497B42}" type="presParOf" srcId="{8B6AD519-68F3-BC4D-A78F-133AF0FE75DE}" destId="{3C21B4ED-CEE9-9147-8C72-852DD84CA51C}" srcOrd="0" destOrd="0" presId="urn:microsoft.com/office/officeart/2005/8/layout/hChevron3"/>
    <dgm:cxn modelId="{0061B223-A9FA-4845-88E8-F89BFF757C50}" type="presParOf" srcId="{8B6AD519-68F3-BC4D-A78F-133AF0FE75DE}" destId="{63770733-F893-C140-88AE-279AE0278759}" srcOrd="1" destOrd="0" presId="urn:microsoft.com/office/officeart/2005/8/layout/hChevron3"/>
    <dgm:cxn modelId="{F77D3AFF-4024-8847-A0D2-E504184950F3}" type="presParOf" srcId="{8B6AD519-68F3-BC4D-A78F-133AF0FE75DE}" destId="{E6337610-EE44-2445-BE37-C82E3F9B18A1}" srcOrd="2" destOrd="0" presId="urn:microsoft.com/office/officeart/2005/8/layout/hChevron3"/>
    <dgm:cxn modelId="{D821804F-1D46-0443-BF93-A52253FB1B30}" type="presParOf" srcId="{8B6AD519-68F3-BC4D-A78F-133AF0FE75DE}" destId="{9A842470-2B20-B148-8E85-9B4BA9A285DC}" srcOrd="3" destOrd="0" presId="urn:microsoft.com/office/officeart/2005/8/layout/hChevron3"/>
    <dgm:cxn modelId="{EA1AA712-2A43-F94D-9CE7-DB56FDD55FC7}"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04040"/>
          </a:solidFill>
        </a:ln>
      </dgm:spPr>
      <dgm:t>
        <a:bodyPr/>
        <a:lstStyle/>
        <a:p>
          <a:pPr algn="l"/>
          <a:r>
            <a:rPr lang="en-US" sz="1800" noProof="0" dirty="0" smtClean="0">
              <a:solidFill>
                <a:schemeClr val="tx1"/>
              </a:solidFill>
            </a:rPr>
            <a:t>Who are the participants?</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rgbClr val="404040"/>
          </a:solidFill>
        </a:ln>
      </dgm:spPr>
      <dgm:t>
        <a:bodyPr/>
        <a:lstStyle/>
        <a:p>
          <a:pPr algn="l"/>
          <a:r>
            <a:rPr lang="en-US" sz="1800" noProof="0" dirty="0" smtClean="0"/>
            <a:t>What did they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solidFill>
          <a:schemeClr val="tx1">
            <a:lumMod val="65000"/>
            <a:lumOff val="35000"/>
          </a:schemeClr>
        </a:solidFill>
        <a:ln>
          <a:solidFill>
            <a:schemeClr val="tx1">
              <a:lumMod val="75000"/>
              <a:lumOff val="25000"/>
            </a:schemeClr>
          </a:solidFill>
        </a:ln>
      </dgm:spPr>
      <dgm:t>
        <a:bodyPr/>
        <a:lstStyle/>
        <a:p>
          <a:r>
            <a:rPr lang="en-US" sz="1800" noProof="0" dirty="0" smtClean="0">
              <a:solidFill>
                <a:schemeClr val="bg1"/>
              </a:solidFill>
            </a:rPr>
            <a:t>What will they do next?</a:t>
          </a:r>
          <a:endParaRPr lang="es-ES_tradnl" sz="1800" noProof="0" dirty="0">
            <a:solidFill>
              <a:schemeClr val="bg1"/>
            </a:solidFill>
          </a:endParaRPr>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386E40DE-0AA4-794D-95F8-8DBAEAB2C58D}" type="presOf" srcId="{6EDB30F4-B03F-8949-8EEA-2FF795BA58FF}" destId="{8B6AD519-68F3-BC4D-A78F-133AF0FE75DE}" srcOrd="0" destOrd="0" presId="urn:microsoft.com/office/officeart/2005/8/layout/hChevron3"/>
    <dgm:cxn modelId="{58012B56-1B51-D841-89D6-EFD9DF7B069F}" type="presOf" srcId="{DD4DF042-3B59-1D4B-A726-887F0C8D4663}" destId="{E6337610-EE44-2445-BE37-C82E3F9B18A1}" srcOrd="0" destOrd="0" presId="urn:microsoft.com/office/officeart/2005/8/layout/hChevron3"/>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B59CFA08-3B6E-244A-BDDC-861BF0B35772}" type="presOf" srcId="{79377C6F-ADDE-B441-ACF5-748DD5704EC8}" destId="{3C21B4ED-CEE9-9147-8C72-852DD84CA51C}" srcOrd="0" destOrd="0" presId="urn:microsoft.com/office/officeart/2005/8/layout/hChevron3"/>
    <dgm:cxn modelId="{DF9394DC-8B3F-FB44-9D80-305CBE11862F}"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A6EFE67E-2CA1-824F-AF42-FF6A3F28916B}" type="presParOf" srcId="{8B6AD519-68F3-BC4D-A78F-133AF0FE75DE}" destId="{3C21B4ED-CEE9-9147-8C72-852DD84CA51C}" srcOrd="0" destOrd="0" presId="urn:microsoft.com/office/officeart/2005/8/layout/hChevron3"/>
    <dgm:cxn modelId="{BC18427B-AF2A-B44D-8EBD-A1E41B2A6FFB}" type="presParOf" srcId="{8B6AD519-68F3-BC4D-A78F-133AF0FE75DE}" destId="{63770733-F893-C140-88AE-279AE0278759}" srcOrd="1" destOrd="0" presId="urn:microsoft.com/office/officeart/2005/8/layout/hChevron3"/>
    <dgm:cxn modelId="{F99C1C54-954E-B247-AC67-5BE3AF4BA7E4}" type="presParOf" srcId="{8B6AD519-68F3-BC4D-A78F-133AF0FE75DE}" destId="{E6337610-EE44-2445-BE37-C82E3F9B18A1}" srcOrd="2" destOrd="0" presId="urn:microsoft.com/office/officeart/2005/8/layout/hChevron3"/>
    <dgm:cxn modelId="{B19A303F-6E5C-FC44-B1F5-3B6F3B33FAB7}" type="presParOf" srcId="{8B6AD519-68F3-BC4D-A78F-133AF0FE75DE}" destId="{9A842470-2B20-B148-8E85-9B4BA9A285DC}" srcOrd="3" destOrd="0" presId="urn:microsoft.com/office/officeart/2005/8/layout/hChevron3"/>
    <dgm:cxn modelId="{2C08548B-805A-AC49-85BF-B14ACF843E9E}" type="presParOf" srcId="{8B6AD519-68F3-BC4D-A78F-133AF0FE75DE}" destId="{40098D21-369D-E948-A5FE-ED1146C3DF65}" srcOrd="4" destOrd="0" presId="urn:microsoft.com/office/officeart/2005/8/layout/hChevron3"/>
  </dgm:cxnLst>
  <dgm:bg/>
  <dgm:whole>
    <a:ln>
      <a:solidFill>
        <a:srgbClr val="40404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04040"/>
          </a:solidFill>
        </a:ln>
      </dgm:spPr>
      <dgm:t>
        <a:bodyPr/>
        <a:lstStyle/>
        <a:p>
          <a:pPr algn="l"/>
          <a:r>
            <a:rPr lang="en-US" sz="1800" noProof="0" dirty="0" smtClean="0">
              <a:solidFill>
                <a:schemeClr val="tx1"/>
              </a:solidFill>
            </a:rPr>
            <a:t>Who are the participants?</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rgbClr val="404040"/>
          </a:solidFill>
        </a:ln>
      </dgm:spPr>
      <dgm:t>
        <a:bodyPr/>
        <a:lstStyle/>
        <a:p>
          <a:pPr algn="l"/>
          <a:r>
            <a:rPr lang="en-US" sz="1800" noProof="0" dirty="0" smtClean="0"/>
            <a:t>What did they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solidFill>
          <a:schemeClr val="tx1">
            <a:lumMod val="65000"/>
            <a:lumOff val="35000"/>
          </a:schemeClr>
        </a:solidFill>
        <a:ln>
          <a:solidFill>
            <a:schemeClr val="tx1">
              <a:lumMod val="75000"/>
              <a:lumOff val="25000"/>
            </a:schemeClr>
          </a:solidFill>
        </a:ln>
      </dgm:spPr>
      <dgm:t>
        <a:bodyPr/>
        <a:lstStyle/>
        <a:p>
          <a:r>
            <a:rPr lang="en-US" sz="1800" noProof="0" dirty="0" smtClean="0">
              <a:solidFill>
                <a:schemeClr val="bg1"/>
              </a:solidFill>
            </a:rPr>
            <a:t>What will they do next?</a:t>
          </a:r>
          <a:endParaRPr lang="es-ES_tradnl" sz="1800" noProof="0" dirty="0">
            <a:solidFill>
              <a:schemeClr val="bg1"/>
            </a:solidFill>
          </a:endParaRPr>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505A1FA2-CF50-C44E-AF90-FA107247B482}" type="presOf" srcId="{79377C6F-ADDE-B441-ACF5-748DD5704EC8}" destId="{3C21B4ED-CEE9-9147-8C72-852DD84CA51C}" srcOrd="0" destOrd="0" presId="urn:microsoft.com/office/officeart/2005/8/layout/hChevron3"/>
    <dgm:cxn modelId="{FED4D709-D9B1-9B47-A452-0CF869EB9CEA}" srcId="{6EDB30F4-B03F-8949-8EEA-2FF795BA58FF}" destId="{965BBD3B-7E50-2C46-B22E-F7B50FB96BA4}" srcOrd="2" destOrd="0" parTransId="{56124A80-DF6D-D54F-85D2-BBAFC5ED02A0}" sibTransId="{8E55D1BE-72AA-A04C-A13B-EB2A416B58ED}"/>
    <dgm:cxn modelId="{C213FAB1-C0B0-DE44-96EA-F6E0F87E6659}" type="presOf" srcId="{965BBD3B-7E50-2C46-B22E-F7B50FB96BA4}" destId="{40098D21-369D-E948-A5FE-ED1146C3DF65}" srcOrd="0" destOrd="0" presId="urn:microsoft.com/office/officeart/2005/8/layout/hChevron3"/>
    <dgm:cxn modelId="{5B8D4D06-32BC-D54A-B28C-07CBA9AC5B1D}" srcId="{6EDB30F4-B03F-8949-8EEA-2FF795BA58FF}" destId="{79377C6F-ADDE-B441-ACF5-748DD5704EC8}" srcOrd="0" destOrd="0" parTransId="{BB387926-E473-AE4B-B6A9-9146911D1EB1}" sibTransId="{EB006FE8-A649-AA4C-9089-AAEA39208B55}"/>
    <dgm:cxn modelId="{88201015-D313-044A-B336-85213BDBCF39}" type="presOf" srcId="{6EDB30F4-B03F-8949-8EEA-2FF795BA58FF}" destId="{8B6AD519-68F3-BC4D-A78F-133AF0FE75DE}" srcOrd="0" destOrd="0" presId="urn:microsoft.com/office/officeart/2005/8/layout/hChevron3"/>
    <dgm:cxn modelId="{1C3EC697-41BB-3A45-BFE2-1DB885AE9306}" type="presOf" srcId="{DD4DF042-3B59-1D4B-A726-887F0C8D4663}" destId="{E6337610-EE44-2445-BE37-C82E3F9B18A1}"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461C18BD-74CD-2A47-9E49-68B2D44A1ABD}" type="presParOf" srcId="{8B6AD519-68F3-BC4D-A78F-133AF0FE75DE}" destId="{3C21B4ED-CEE9-9147-8C72-852DD84CA51C}" srcOrd="0" destOrd="0" presId="urn:microsoft.com/office/officeart/2005/8/layout/hChevron3"/>
    <dgm:cxn modelId="{331EE763-F7A4-F941-8607-8D4700BC9586}" type="presParOf" srcId="{8B6AD519-68F3-BC4D-A78F-133AF0FE75DE}" destId="{63770733-F893-C140-88AE-279AE0278759}" srcOrd="1" destOrd="0" presId="urn:microsoft.com/office/officeart/2005/8/layout/hChevron3"/>
    <dgm:cxn modelId="{DAA46E3B-C680-B449-868B-CED570316263}" type="presParOf" srcId="{8B6AD519-68F3-BC4D-A78F-133AF0FE75DE}" destId="{E6337610-EE44-2445-BE37-C82E3F9B18A1}" srcOrd="2" destOrd="0" presId="urn:microsoft.com/office/officeart/2005/8/layout/hChevron3"/>
    <dgm:cxn modelId="{A101892B-BD22-B043-8CB9-B43C61E12CE8}" type="presParOf" srcId="{8B6AD519-68F3-BC4D-A78F-133AF0FE75DE}" destId="{9A842470-2B20-B148-8E85-9B4BA9A285DC}" srcOrd="3" destOrd="0" presId="urn:microsoft.com/office/officeart/2005/8/layout/hChevron3"/>
    <dgm:cxn modelId="{B5A73EF7-FBD2-324C-AB4C-A9D65E2DF4F9}" type="presParOf" srcId="{8B6AD519-68F3-BC4D-A78F-133AF0FE75DE}" destId="{40098D21-369D-E948-A5FE-ED1146C3DF65}" srcOrd="4" destOrd="0" presId="urn:microsoft.com/office/officeart/2005/8/layout/hChevron3"/>
  </dgm:cxnLst>
  <dgm:bg/>
  <dgm:whole>
    <a:ln>
      <a:solidFill>
        <a:srgbClr val="40404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04040"/>
          </a:solidFill>
        </a:ln>
      </dgm:spPr>
      <dgm:t>
        <a:bodyPr/>
        <a:lstStyle/>
        <a:p>
          <a:pPr algn="l"/>
          <a:r>
            <a:rPr lang="en-US" sz="1800" noProof="0" dirty="0" smtClean="0">
              <a:solidFill>
                <a:schemeClr val="tx1"/>
              </a:solidFill>
            </a:rPr>
            <a:t>Who are the participants?</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rgbClr val="404040"/>
          </a:solidFill>
        </a:ln>
      </dgm:spPr>
      <dgm:t>
        <a:bodyPr/>
        <a:lstStyle/>
        <a:p>
          <a:pPr algn="l"/>
          <a:r>
            <a:rPr lang="en-US" sz="1800" noProof="0" dirty="0" smtClean="0"/>
            <a:t>What did they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solidFill>
          <a:schemeClr val="tx1">
            <a:lumMod val="65000"/>
            <a:lumOff val="35000"/>
          </a:schemeClr>
        </a:solidFill>
        <a:ln>
          <a:solidFill>
            <a:schemeClr val="tx1">
              <a:lumMod val="75000"/>
              <a:lumOff val="25000"/>
            </a:schemeClr>
          </a:solidFill>
        </a:ln>
      </dgm:spPr>
      <dgm:t>
        <a:bodyPr/>
        <a:lstStyle/>
        <a:p>
          <a:r>
            <a:rPr lang="en-US" sz="1800" noProof="0" dirty="0" smtClean="0">
              <a:solidFill>
                <a:schemeClr val="bg1"/>
              </a:solidFill>
            </a:rPr>
            <a:t>What will they do next?</a:t>
          </a:r>
          <a:endParaRPr lang="es-ES_tradnl" sz="1800" noProof="0" dirty="0">
            <a:solidFill>
              <a:schemeClr val="bg1"/>
            </a:solidFill>
          </a:endParaRPr>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B78D491-4F39-0343-9124-809D6694DC38}" type="presOf" srcId="{965BBD3B-7E50-2C46-B22E-F7B50FB96BA4}" destId="{40098D21-369D-E948-A5FE-ED1146C3DF65}" srcOrd="0" destOrd="0" presId="urn:microsoft.com/office/officeart/2005/8/layout/hChevron3"/>
    <dgm:cxn modelId="{7D6828AF-423C-5941-982C-14D7309DA265}" type="presOf" srcId="{6EDB30F4-B03F-8949-8EEA-2FF795BA58FF}" destId="{8B6AD519-68F3-BC4D-A78F-133AF0FE75DE}" srcOrd="0" destOrd="0" presId="urn:microsoft.com/office/officeart/2005/8/layout/hChevron3"/>
    <dgm:cxn modelId="{E3A7BE5E-F195-774A-AA0D-85F6B4D1ACDF}" type="presOf" srcId="{DD4DF042-3B59-1D4B-A726-887F0C8D4663}" destId="{E6337610-EE44-2445-BE37-C82E3F9B18A1}" srcOrd="0" destOrd="0" presId="urn:microsoft.com/office/officeart/2005/8/layout/hChevron3"/>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8D8AA6B1-CE04-2040-99E6-BF03212C7441}" type="presOf" srcId="{79377C6F-ADDE-B441-ACF5-748DD5704EC8}" destId="{3C21B4ED-CEE9-9147-8C72-852DD84CA51C}"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1A85420B-823E-C04A-9DD6-3B3CC8ABA14F}" type="presParOf" srcId="{8B6AD519-68F3-BC4D-A78F-133AF0FE75DE}" destId="{3C21B4ED-CEE9-9147-8C72-852DD84CA51C}" srcOrd="0" destOrd="0" presId="urn:microsoft.com/office/officeart/2005/8/layout/hChevron3"/>
    <dgm:cxn modelId="{62AB4750-902A-B14D-8145-1FD306E99CB8}" type="presParOf" srcId="{8B6AD519-68F3-BC4D-A78F-133AF0FE75DE}" destId="{63770733-F893-C140-88AE-279AE0278759}" srcOrd="1" destOrd="0" presId="urn:microsoft.com/office/officeart/2005/8/layout/hChevron3"/>
    <dgm:cxn modelId="{0650D7A0-56BB-5B46-8574-A868EEF9ABEE}" type="presParOf" srcId="{8B6AD519-68F3-BC4D-A78F-133AF0FE75DE}" destId="{E6337610-EE44-2445-BE37-C82E3F9B18A1}" srcOrd="2" destOrd="0" presId="urn:microsoft.com/office/officeart/2005/8/layout/hChevron3"/>
    <dgm:cxn modelId="{49A739BF-BCF2-DA40-9DB4-F29C2B52DFC1}" type="presParOf" srcId="{8B6AD519-68F3-BC4D-A78F-133AF0FE75DE}" destId="{9A842470-2B20-B148-8E85-9B4BA9A285DC}" srcOrd="3" destOrd="0" presId="urn:microsoft.com/office/officeart/2005/8/layout/hChevron3"/>
    <dgm:cxn modelId="{A5C92F69-3101-6C44-A72D-9C0038238186}" type="presParOf" srcId="{8B6AD519-68F3-BC4D-A78F-133AF0FE75DE}" destId="{40098D21-369D-E948-A5FE-ED1146C3DF65}" srcOrd="4" destOrd="0" presId="urn:microsoft.com/office/officeart/2005/8/layout/hChevron3"/>
  </dgm:cxnLst>
  <dgm:bg/>
  <dgm:whole>
    <a:ln>
      <a:solidFill>
        <a:srgbClr val="40404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04040"/>
          </a:solidFill>
        </a:ln>
      </dgm:spPr>
      <dgm:t>
        <a:bodyPr/>
        <a:lstStyle/>
        <a:p>
          <a:pPr algn="l"/>
          <a:r>
            <a:rPr lang="en-US" sz="1800" noProof="0" dirty="0" smtClean="0">
              <a:solidFill>
                <a:schemeClr val="tx1"/>
              </a:solidFill>
            </a:rPr>
            <a:t>Who are the participants?</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rgbClr val="404040"/>
          </a:solidFill>
        </a:ln>
      </dgm:spPr>
      <dgm:t>
        <a:bodyPr/>
        <a:lstStyle/>
        <a:p>
          <a:pPr algn="l"/>
          <a:r>
            <a:rPr lang="en-US" sz="1800" noProof="0" dirty="0" smtClean="0"/>
            <a:t>What did they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solidFill>
          <a:schemeClr val="tx1">
            <a:lumMod val="65000"/>
            <a:lumOff val="35000"/>
          </a:schemeClr>
        </a:solidFill>
        <a:ln>
          <a:solidFill>
            <a:schemeClr val="tx1">
              <a:lumMod val="75000"/>
              <a:lumOff val="25000"/>
            </a:schemeClr>
          </a:solidFill>
        </a:ln>
      </dgm:spPr>
      <dgm:t>
        <a:bodyPr/>
        <a:lstStyle/>
        <a:p>
          <a:r>
            <a:rPr lang="en-US" sz="1800" noProof="0" dirty="0" smtClean="0">
              <a:solidFill>
                <a:schemeClr val="bg1"/>
              </a:solidFill>
            </a:rPr>
            <a:t>What will they do next?</a:t>
          </a:r>
          <a:endParaRPr lang="es-ES_tradnl" sz="1800" noProof="0" dirty="0">
            <a:solidFill>
              <a:schemeClr val="bg1"/>
            </a:solidFill>
          </a:endParaRPr>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E77F42A4-2D83-BA41-A8B2-5B27C69E19BC}" type="presOf" srcId="{79377C6F-ADDE-B441-ACF5-748DD5704EC8}" destId="{3C21B4ED-CEE9-9147-8C72-852DD84CA51C}" srcOrd="0" destOrd="0" presId="urn:microsoft.com/office/officeart/2005/8/layout/hChevron3"/>
    <dgm:cxn modelId="{A2DAB3D0-4655-B845-A04E-D5A57C4B2844}" type="presOf" srcId="{6EDB30F4-B03F-8949-8EEA-2FF795BA58FF}" destId="{8B6AD519-68F3-BC4D-A78F-133AF0FE75DE}" srcOrd="0" destOrd="0" presId="urn:microsoft.com/office/officeart/2005/8/layout/hChevron3"/>
    <dgm:cxn modelId="{DDD612AC-CDE4-C245-ACAC-3C6CF24A0585}" type="presOf" srcId="{965BBD3B-7E50-2C46-B22E-F7B50FB96BA4}" destId="{40098D21-369D-E948-A5FE-ED1146C3DF65}" srcOrd="0" destOrd="0" presId="urn:microsoft.com/office/officeart/2005/8/layout/hChevron3"/>
    <dgm:cxn modelId="{AF1BA352-CECC-8847-AD3D-C3887EA3A806}" type="presOf" srcId="{DD4DF042-3B59-1D4B-A726-887F0C8D4663}" destId="{E6337610-EE44-2445-BE37-C82E3F9B18A1}"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A0DA8EED-FA99-004C-9BFD-C34B54461840}" type="presParOf" srcId="{8B6AD519-68F3-BC4D-A78F-133AF0FE75DE}" destId="{3C21B4ED-CEE9-9147-8C72-852DD84CA51C}" srcOrd="0" destOrd="0" presId="urn:microsoft.com/office/officeart/2005/8/layout/hChevron3"/>
    <dgm:cxn modelId="{D377FF75-7F64-6043-8D10-5DF0C1DA6426}" type="presParOf" srcId="{8B6AD519-68F3-BC4D-A78F-133AF0FE75DE}" destId="{63770733-F893-C140-88AE-279AE0278759}" srcOrd="1" destOrd="0" presId="urn:microsoft.com/office/officeart/2005/8/layout/hChevron3"/>
    <dgm:cxn modelId="{4FB6696C-E503-AB46-A61A-7254C1CF0499}" type="presParOf" srcId="{8B6AD519-68F3-BC4D-A78F-133AF0FE75DE}" destId="{E6337610-EE44-2445-BE37-C82E3F9B18A1}" srcOrd="2" destOrd="0" presId="urn:microsoft.com/office/officeart/2005/8/layout/hChevron3"/>
    <dgm:cxn modelId="{05120FDF-B7D8-B846-B948-A103183585D3}" type="presParOf" srcId="{8B6AD519-68F3-BC4D-A78F-133AF0FE75DE}" destId="{9A842470-2B20-B148-8E85-9B4BA9A285DC}" srcOrd="3" destOrd="0" presId="urn:microsoft.com/office/officeart/2005/8/layout/hChevron3"/>
    <dgm:cxn modelId="{9D9CDD7B-97DD-7047-B0E8-800898DCE198}" type="presParOf" srcId="{8B6AD519-68F3-BC4D-A78F-133AF0FE75DE}" destId="{40098D21-369D-E948-A5FE-ED1146C3DF65}" srcOrd="4" destOrd="0" presId="urn:microsoft.com/office/officeart/2005/8/layout/hChevron3"/>
  </dgm:cxnLst>
  <dgm:bg/>
  <dgm:whole>
    <a:ln>
      <a:solidFill>
        <a:srgbClr val="40404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50000"/>
          </a:schemeClr>
        </a:solidFill>
        <a:ln>
          <a:solidFill>
            <a:srgbClr val="984807"/>
          </a:solidFill>
        </a:ln>
      </dgm:spPr>
      <dgm:t>
        <a:bodyPr/>
        <a:lstStyle/>
        <a:p>
          <a:pPr algn="l"/>
          <a:r>
            <a:rPr lang="es-ES_tradnl" sz="1800" noProof="0" dirty="0" smtClean="0"/>
            <a:t>  </a:t>
          </a:r>
          <a:r>
            <a:rPr lang="es-ES_tradnl" sz="1800" noProof="0" dirty="0" err="1" smtClean="0"/>
            <a:t>Who</a:t>
          </a:r>
          <a:r>
            <a:rPr lang="es-ES_tradnl" sz="1800" noProof="0" dirty="0" smtClean="0"/>
            <a:t> are </a:t>
          </a:r>
          <a:r>
            <a:rPr lang="es-ES_tradnl" sz="1800" noProof="0" dirty="0" err="1" smtClean="0"/>
            <a:t>the</a:t>
          </a:r>
          <a:r>
            <a:rPr lang="es-ES_tradnl" sz="1800" noProof="0" dirty="0" smtClean="0"/>
            <a:t> </a:t>
          </a:r>
          <a:r>
            <a:rPr lang="es-ES_tradnl" sz="1800" noProof="0" dirty="0" err="1" smtClean="0"/>
            <a:t>participants</a:t>
          </a:r>
          <a:r>
            <a:rPr lang="es-ES_tradnl" sz="1800" noProof="0" dirty="0" smtClean="0"/>
            <a:t>?</a:t>
          </a:r>
          <a:endParaRPr lang="en-US" sz="1800" dirty="0"/>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chemeClr val="accent6">
              <a:lumMod val="50000"/>
            </a:schemeClr>
          </a:solidFill>
        </a:ln>
      </dgm:spPr>
      <dgm:t>
        <a:bodyPr/>
        <a:lstStyle/>
        <a:p>
          <a:pPr algn="l"/>
          <a:r>
            <a:rPr lang="es-ES_tradnl" sz="1800" noProof="0" dirty="0" smtClean="0"/>
            <a:t>   </a:t>
          </a:r>
          <a:r>
            <a:rPr lang="es-ES_tradnl" sz="1800" noProof="0" dirty="0" err="1" smtClean="0"/>
            <a:t>What</a:t>
          </a:r>
          <a:r>
            <a:rPr lang="es-ES_tradnl" sz="1800" noProof="0" dirty="0" smtClean="0"/>
            <a:t> </a:t>
          </a:r>
          <a:r>
            <a:rPr lang="es-ES_tradnl" sz="1800" noProof="0" dirty="0" err="1" smtClean="0"/>
            <a:t>did</a:t>
          </a:r>
          <a:r>
            <a:rPr lang="es-ES_tradnl" sz="1800" noProof="0" dirty="0" smtClean="0"/>
            <a:t> </a:t>
          </a:r>
          <a:r>
            <a:rPr lang="es-ES_tradnl" sz="1800" noProof="0" dirty="0" err="1" smtClean="0"/>
            <a:t>they</a:t>
          </a:r>
          <a:r>
            <a:rPr lang="es-ES_tradnl" sz="1800" noProof="0" dirty="0" smtClean="0"/>
            <a:t>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984807"/>
          </a:solidFill>
        </a:ln>
      </dgm:spPr>
      <dgm:t>
        <a:bodyPr/>
        <a:lstStyle/>
        <a:p>
          <a:r>
            <a:rPr lang="es-ES_tradnl" sz="1800" noProof="0" dirty="0" smtClean="0"/>
            <a:t> </a:t>
          </a:r>
          <a:r>
            <a:rPr lang="es-ES_tradnl" sz="1800" noProof="0" dirty="0" err="1" smtClean="0"/>
            <a:t>What</a:t>
          </a:r>
          <a:r>
            <a:rPr lang="es-ES_tradnl" sz="1800" noProof="0" dirty="0" smtClean="0"/>
            <a:t> </a:t>
          </a:r>
          <a:r>
            <a:rPr lang="es-ES_tradnl" sz="1800" noProof="0" dirty="0" err="1" smtClean="0"/>
            <a:t>will</a:t>
          </a:r>
          <a:r>
            <a:rPr lang="es-ES_tradnl" sz="1800" noProof="0" dirty="0" smtClean="0"/>
            <a:t> </a:t>
          </a:r>
          <a:r>
            <a:rPr lang="es-ES_tradnl" sz="1800" noProof="0" dirty="0" err="1" smtClean="0"/>
            <a:t>they</a:t>
          </a:r>
          <a:r>
            <a:rPr lang="es-ES_tradnl" sz="1800" noProof="0" dirty="0" smtClean="0"/>
            <a:t> do </a:t>
          </a:r>
          <a:r>
            <a:rPr lang="es-ES_tradnl" sz="1800" noProof="0" dirty="0" err="1" smtClean="0"/>
            <a:t>next</a:t>
          </a:r>
          <a:r>
            <a:rPr lang="es-ES_tradnl" sz="1800" noProof="0" dirty="0" smtClean="0"/>
            <a: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A1EA1D42-54E1-204C-A0DD-83DBABE33D80}" type="presOf" srcId="{DD4DF042-3B59-1D4B-A726-887F0C8D4663}" destId="{E6337610-EE44-2445-BE37-C82E3F9B18A1}" srcOrd="0" destOrd="0" presId="urn:microsoft.com/office/officeart/2005/8/layout/hChevron3"/>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F6B47A76-4B77-E648-98E8-C3F065D98098}"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0DE18F11-3538-A046-84FD-E604FC549F5A}" type="presOf" srcId="{6EDB30F4-B03F-8949-8EEA-2FF795BA58FF}" destId="{8B6AD519-68F3-BC4D-A78F-133AF0FE75DE}" srcOrd="0" destOrd="0" presId="urn:microsoft.com/office/officeart/2005/8/layout/hChevron3"/>
    <dgm:cxn modelId="{7186D22F-03E5-014B-AE47-F60D7316D8B0}" type="presOf" srcId="{79377C6F-ADDE-B441-ACF5-748DD5704EC8}" destId="{3C21B4ED-CEE9-9147-8C72-852DD84CA51C}" srcOrd="0" destOrd="0" presId="urn:microsoft.com/office/officeart/2005/8/layout/hChevron3"/>
    <dgm:cxn modelId="{3B6938EE-CD3E-4C48-BF81-0ABA0EFA9E18}" type="presParOf" srcId="{8B6AD519-68F3-BC4D-A78F-133AF0FE75DE}" destId="{3C21B4ED-CEE9-9147-8C72-852DD84CA51C}" srcOrd="0" destOrd="0" presId="urn:microsoft.com/office/officeart/2005/8/layout/hChevron3"/>
    <dgm:cxn modelId="{37EEDB61-B970-E144-B71D-9AE5F2327324}" type="presParOf" srcId="{8B6AD519-68F3-BC4D-A78F-133AF0FE75DE}" destId="{63770733-F893-C140-88AE-279AE0278759}" srcOrd="1" destOrd="0" presId="urn:microsoft.com/office/officeart/2005/8/layout/hChevron3"/>
    <dgm:cxn modelId="{1789539A-25E4-9045-8921-802A6FA286DF}" type="presParOf" srcId="{8B6AD519-68F3-BC4D-A78F-133AF0FE75DE}" destId="{E6337610-EE44-2445-BE37-C82E3F9B18A1}" srcOrd="2" destOrd="0" presId="urn:microsoft.com/office/officeart/2005/8/layout/hChevron3"/>
    <dgm:cxn modelId="{B6A5CD1C-E4C1-5246-9629-89FE4D1A51D2}" type="presParOf" srcId="{8B6AD519-68F3-BC4D-A78F-133AF0FE75DE}" destId="{9A842470-2B20-B148-8E85-9B4BA9A285DC}" srcOrd="3" destOrd="0" presId="urn:microsoft.com/office/officeart/2005/8/layout/hChevron3"/>
    <dgm:cxn modelId="{82CF330B-2630-FD47-ADE5-4017256AC06F}" type="presParOf" srcId="{8B6AD519-68F3-BC4D-A78F-133AF0FE75DE}" destId="{40098D21-369D-E948-A5FE-ED1146C3DF6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50000"/>
          </a:schemeClr>
        </a:solidFill>
        <a:ln>
          <a:solidFill>
            <a:srgbClr val="984807"/>
          </a:solidFill>
        </a:ln>
      </dgm:spPr>
      <dgm:t>
        <a:bodyPr/>
        <a:lstStyle/>
        <a:p>
          <a:pPr algn="l"/>
          <a:r>
            <a:rPr lang="es-ES_tradnl" sz="1800" noProof="0" dirty="0" smtClean="0"/>
            <a:t>  </a:t>
          </a:r>
          <a:r>
            <a:rPr lang="es-ES_tradnl" sz="1800" noProof="0" dirty="0" err="1" smtClean="0"/>
            <a:t>Who</a:t>
          </a:r>
          <a:r>
            <a:rPr lang="es-ES_tradnl" sz="1800" noProof="0" dirty="0" smtClean="0"/>
            <a:t> are </a:t>
          </a:r>
          <a:r>
            <a:rPr lang="es-ES_tradnl" sz="1800" noProof="0" dirty="0" err="1" smtClean="0"/>
            <a:t>the</a:t>
          </a:r>
          <a:r>
            <a:rPr lang="es-ES_tradnl" sz="1800" noProof="0" dirty="0" smtClean="0"/>
            <a:t> </a:t>
          </a:r>
          <a:r>
            <a:rPr lang="es-ES_tradnl" sz="1800" noProof="0" dirty="0" err="1" smtClean="0"/>
            <a:t>participants</a:t>
          </a:r>
          <a:r>
            <a:rPr lang="es-ES_tradnl" sz="1800" noProof="0" dirty="0" smtClean="0"/>
            <a:t>?</a:t>
          </a:r>
          <a:endParaRPr lang="en-US" sz="1800" dirty="0"/>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chemeClr val="accent6">
              <a:lumMod val="50000"/>
            </a:schemeClr>
          </a:solidFill>
        </a:ln>
      </dgm:spPr>
      <dgm:t>
        <a:bodyPr/>
        <a:lstStyle/>
        <a:p>
          <a:pPr algn="l"/>
          <a:r>
            <a:rPr lang="es-ES_tradnl" sz="1800" noProof="0" dirty="0" smtClean="0"/>
            <a:t>   </a:t>
          </a:r>
          <a:r>
            <a:rPr lang="es-ES_tradnl" sz="1800" noProof="0" dirty="0" err="1" smtClean="0"/>
            <a:t>What</a:t>
          </a:r>
          <a:r>
            <a:rPr lang="es-ES_tradnl" sz="1800" noProof="0" dirty="0" smtClean="0"/>
            <a:t> </a:t>
          </a:r>
          <a:r>
            <a:rPr lang="es-ES_tradnl" sz="1800" noProof="0" dirty="0" err="1" smtClean="0"/>
            <a:t>did</a:t>
          </a:r>
          <a:r>
            <a:rPr lang="es-ES_tradnl" sz="1800" noProof="0" dirty="0" smtClean="0"/>
            <a:t> </a:t>
          </a:r>
          <a:r>
            <a:rPr lang="es-ES_tradnl" sz="1800" noProof="0" dirty="0" err="1" smtClean="0"/>
            <a:t>they</a:t>
          </a:r>
          <a:r>
            <a:rPr lang="es-ES_tradnl" sz="1800" noProof="0" dirty="0" smtClean="0"/>
            <a:t>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984807"/>
          </a:solidFill>
        </a:ln>
      </dgm:spPr>
      <dgm:t>
        <a:bodyPr/>
        <a:lstStyle/>
        <a:p>
          <a:r>
            <a:rPr lang="es-ES_tradnl" sz="1800" noProof="0" dirty="0" smtClean="0"/>
            <a:t> </a:t>
          </a:r>
          <a:r>
            <a:rPr lang="es-ES_tradnl" sz="1800" noProof="0" dirty="0" err="1" smtClean="0"/>
            <a:t>What</a:t>
          </a:r>
          <a:r>
            <a:rPr lang="es-ES_tradnl" sz="1800" noProof="0" dirty="0" smtClean="0"/>
            <a:t> </a:t>
          </a:r>
          <a:r>
            <a:rPr lang="es-ES_tradnl" sz="1800" noProof="0" dirty="0" err="1" smtClean="0"/>
            <a:t>will</a:t>
          </a:r>
          <a:r>
            <a:rPr lang="es-ES_tradnl" sz="1800" noProof="0" dirty="0" smtClean="0"/>
            <a:t> </a:t>
          </a:r>
          <a:r>
            <a:rPr lang="es-ES_tradnl" sz="1800" noProof="0" dirty="0" err="1" smtClean="0"/>
            <a:t>they</a:t>
          </a:r>
          <a:r>
            <a:rPr lang="es-ES_tradnl" sz="1800" noProof="0" dirty="0" smtClean="0"/>
            <a:t> do </a:t>
          </a:r>
          <a:r>
            <a:rPr lang="es-ES_tradnl" sz="1800" noProof="0" dirty="0" err="1" smtClean="0"/>
            <a:t>next</a:t>
          </a:r>
          <a:r>
            <a:rPr lang="es-ES_tradnl" sz="1800" noProof="0" dirty="0" smtClean="0"/>
            <a: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FAA425D4-FE1A-7045-80AE-B87B26C4E2BA}" type="presOf" srcId="{965BBD3B-7E50-2C46-B22E-F7B50FB96BA4}" destId="{40098D21-369D-E948-A5FE-ED1146C3DF65}" srcOrd="0" destOrd="0" presId="urn:microsoft.com/office/officeart/2005/8/layout/hChevron3"/>
    <dgm:cxn modelId="{5B8D4D06-32BC-D54A-B28C-07CBA9AC5B1D}" srcId="{6EDB30F4-B03F-8949-8EEA-2FF795BA58FF}" destId="{79377C6F-ADDE-B441-ACF5-748DD5704EC8}" srcOrd="0" destOrd="0" parTransId="{BB387926-E473-AE4B-B6A9-9146911D1EB1}" sibTransId="{EB006FE8-A649-AA4C-9089-AAEA39208B55}"/>
    <dgm:cxn modelId="{746F4344-5EAC-8749-907F-ACD96743F8DF}" type="presOf" srcId="{6EDB30F4-B03F-8949-8EEA-2FF795BA58FF}" destId="{8B6AD519-68F3-BC4D-A78F-133AF0FE75DE}" srcOrd="0" destOrd="0" presId="urn:microsoft.com/office/officeart/2005/8/layout/hChevron3"/>
    <dgm:cxn modelId="{78AF26F4-3BDB-1E42-BA79-063ECE25299C}" type="presOf" srcId="{DD4DF042-3B59-1D4B-A726-887F0C8D4663}" destId="{E6337610-EE44-2445-BE37-C82E3F9B18A1}"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E1124D4A-601A-8947-8F10-DC6A4B6E6FC4}" type="presOf" srcId="{79377C6F-ADDE-B441-ACF5-748DD5704EC8}" destId="{3C21B4ED-CEE9-9147-8C72-852DD84CA51C}" srcOrd="0" destOrd="0" presId="urn:microsoft.com/office/officeart/2005/8/layout/hChevron3"/>
    <dgm:cxn modelId="{7119A3E0-87D8-5444-AE1E-E01121FB6E30}" type="presParOf" srcId="{8B6AD519-68F3-BC4D-A78F-133AF0FE75DE}" destId="{3C21B4ED-CEE9-9147-8C72-852DD84CA51C}" srcOrd="0" destOrd="0" presId="urn:microsoft.com/office/officeart/2005/8/layout/hChevron3"/>
    <dgm:cxn modelId="{24BD6257-12F5-2D4F-8CEF-EF77D2954C7B}" type="presParOf" srcId="{8B6AD519-68F3-BC4D-A78F-133AF0FE75DE}" destId="{63770733-F893-C140-88AE-279AE0278759}" srcOrd="1" destOrd="0" presId="urn:microsoft.com/office/officeart/2005/8/layout/hChevron3"/>
    <dgm:cxn modelId="{2E29980A-9D49-CA44-810A-BFB2DA630371}" type="presParOf" srcId="{8B6AD519-68F3-BC4D-A78F-133AF0FE75DE}" destId="{E6337610-EE44-2445-BE37-C82E3F9B18A1}" srcOrd="2" destOrd="0" presId="urn:microsoft.com/office/officeart/2005/8/layout/hChevron3"/>
    <dgm:cxn modelId="{1A49D378-B74F-8245-8067-F6041B610821}" type="presParOf" srcId="{8B6AD519-68F3-BC4D-A78F-133AF0FE75DE}" destId="{9A842470-2B20-B148-8E85-9B4BA9A285DC}" srcOrd="3" destOrd="0" presId="urn:microsoft.com/office/officeart/2005/8/layout/hChevron3"/>
    <dgm:cxn modelId="{C239AC50-AE7A-B146-82DE-17FAE314EA6E}" type="presParOf" srcId="{8B6AD519-68F3-BC4D-A78F-133AF0FE75DE}" destId="{40098D21-369D-E948-A5FE-ED1146C3DF6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50000"/>
          </a:schemeClr>
        </a:solidFill>
        <a:ln>
          <a:solidFill>
            <a:srgbClr val="984807"/>
          </a:solidFill>
        </a:ln>
      </dgm:spPr>
      <dgm:t>
        <a:bodyPr/>
        <a:lstStyle/>
        <a:p>
          <a:pPr algn="l"/>
          <a:r>
            <a:rPr lang="es-ES_tradnl" sz="1800" noProof="0" dirty="0" smtClean="0"/>
            <a:t>  </a:t>
          </a:r>
          <a:r>
            <a:rPr lang="es-ES_tradnl" sz="1800" noProof="0" dirty="0" err="1" smtClean="0"/>
            <a:t>Who</a:t>
          </a:r>
          <a:r>
            <a:rPr lang="es-ES_tradnl" sz="1800" noProof="0" dirty="0" smtClean="0"/>
            <a:t> are </a:t>
          </a:r>
          <a:r>
            <a:rPr lang="es-ES_tradnl" sz="1800" noProof="0" dirty="0" err="1" smtClean="0"/>
            <a:t>the</a:t>
          </a:r>
          <a:r>
            <a:rPr lang="es-ES_tradnl" sz="1800" noProof="0" dirty="0" smtClean="0"/>
            <a:t> </a:t>
          </a:r>
          <a:r>
            <a:rPr lang="es-ES_tradnl" sz="1800" noProof="0" dirty="0" err="1" smtClean="0"/>
            <a:t>participants</a:t>
          </a:r>
          <a:r>
            <a:rPr lang="es-ES_tradnl" sz="1800" noProof="0" dirty="0" smtClean="0"/>
            <a:t>?</a:t>
          </a:r>
          <a:endParaRPr lang="en-US" sz="1800" dirty="0"/>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chemeClr val="accent6">
              <a:lumMod val="50000"/>
            </a:schemeClr>
          </a:solidFill>
        </a:ln>
      </dgm:spPr>
      <dgm:t>
        <a:bodyPr/>
        <a:lstStyle/>
        <a:p>
          <a:pPr algn="l"/>
          <a:r>
            <a:rPr lang="es-ES_tradnl" sz="1800" noProof="0" dirty="0" smtClean="0"/>
            <a:t>   </a:t>
          </a:r>
          <a:r>
            <a:rPr lang="es-ES_tradnl" sz="1800" noProof="0" dirty="0" err="1" smtClean="0"/>
            <a:t>What</a:t>
          </a:r>
          <a:r>
            <a:rPr lang="es-ES_tradnl" sz="1800" noProof="0" dirty="0" smtClean="0"/>
            <a:t> </a:t>
          </a:r>
          <a:r>
            <a:rPr lang="es-ES_tradnl" sz="1800" noProof="0" dirty="0" err="1" smtClean="0"/>
            <a:t>did</a:t>
          </a:r>
          <a:r>
            <a:rPr lang="es-ES_tradnl" sz="1800" noProof="0" dirty="0" smtClean="0"/>
            <a:t> </a:t>
          </a:r>
          <a:r>
            <a:rPr lang="es-ES_tradnl" sz="1800" noProof="0" dirty="0" err="1" smtClean="0"/>
            <a:t>they</a:t>
          </a:r>
          <a:r>
            <a:rPr lang="es-ES_tradnl" sz="1800" noProof="0" dirty="0" smtClean="0"/>
            <a:t>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984807"/>
          </a:solidFill>
        </a:ln>
      </dgm:spPr>
      <dgm:t>
        <a:bodyPr/>
        <a:lstStyle/>
        <a:p>
          <a:r>
            <a:rPr lang="es-ES_tradnl" sz="1800" noProof="0" dirty="0" smtClean="0"/>
            <a:t> </a:t>
          </a:r>
          <a:r>
            <a:rPr lang="es-ES_tradnl" sz="1800" noProof="0" dirty="0" err="1" smtClean="0"/>
            <a:t>What</a:t>
          </a:r>
          <a:r>
            <a:rPr lang="es-ES_tradnl" sz="1800" noProof="0" dirty="0" smtClean="0"/>
            <a:t> </a:t>
          </a:r>
          <a:r>
            <a:rPr lang="es-ES_tradnl" sz="1800" noProof="0" dirty="0" err="1" smtClean="0"/>
            <a:t>will</a:t>
          </a:r>
          <a:r>
            <a:rPr lang="es-ES_tradnl" sz="1800" noProof="0" dirty="0" smtClean="0"/>
            <a:t> </a:t>
          </a:r>
          <a:r>
            <a:rPr lang="es-ES_tradnl" sz="1800" noProof="0" dirty="0" err="1" smtClean="0"/>
            <a:t>they</a:t>
          </a:r>
          <a:r>
            <a:rPr lang="es-ES_tradnl" sz="1800" noProof="0" dirty="0" smtClean="0"/>
            <a:t> do </a:t>
          </a:r>
          <a:r>
            <a:rPr lang="es-ES_tradnl" sz="1800" noProof="0" dirty="0" err="1" smtClean="0"/>
            <a:t>next</a:t>
          </a:r>
          <a:r>
            <a:rPr lang="es-ES_tradnl" sz="1800" noProof="0" dirty="0" smtClean="0"/>
            <a: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160F3FB0-3BD2-144B-892B-3DB6BB4C0644}" type="presOf" srcId="{965BBD3B-7E50-2C46-B22E-F7B50FB96BA4}" destId="{40098D21-369D-E948-A5FE-ED1146C3DF65}" srcOrd="0" destOrd="0" presId="urn:microsoft.com/office/officeart/2005/8/layout/hChevron3"/>
    <dgm:cxn modelId="{9A9AE8D6-C1B0-5D43-A07E-0CD877E4CF31}" type="presOf" srcId="{6EDB30F4-B03F-8949-8EEA-2FF795BA58FF}" destId="{8B6AD519-68F3-BC4D-A78F-133AF0FE75DE}" srcOrd="0" destOrd="0" presId="urn:microsoft.com/office/officeart/2005/8/layout/hChevron3"/>
    <dgm:cxn modelId="{8B7FC933-E55E-9F4A-B0E2-C9AFB8C6CCC2}" type="presOf" srcId="{79377C6F-ADDE-B441-ACF5-748DD5704EC8}" destId="{3C21B4ED-CEE9-9147-8C72-852DD84CA51C}"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6854DE76-3E4F-3847-A3F2-C2ACA49CE870}" type="presOf" srcId="{DD4DF042-3B59-1D4B-A726-887F0C8D4663}" destId="{E6337610-EE44-2445-BE37-C82E3F9B18A1}" srcOrd="0" destOrd="0" presId="urn:microsoft.com/office/officeart/2005/8/layout/hChevron3"/>
    <dgm:cxn modelId="{BAED5FD0-99BE-6447-A8FE-F33B7DC84A6F}" type="presParOf" srcId="{8B6AD519-68F3-BC4D-A78F-133AF0FE75DE}" destId="{3C21B4ED-CEE9-9147-8C72-852DD84CA51C}" srcOrd="0" destOrd="0" presId="urn:microsoft.com/office/officeart/2005/8/layout/hChevron3"/>
    <dgm:cxn modelId="{2DB6A5F6-57F4-CB48-A464-4D4CC403ADD2}" type="presParOf" srcId="{8B6AD519-68F3-BC4D-A78F-133AF0FE75DE}" destId="{63770733-F893-C140-88AE-279AE0278759}" srcOrd="1" destOrd="0" presId="urn:microsoft.com/office/officeart/2005/8/layout/hChevron3"/>
    <dgm:cxn modelId="{8C0DD29F-6734-024C-BADE-3027CEF94B1C}" type="presParOf" srcId="{8B6AD519-68F3-BC4D-A78F-133AF0FE75DE}" destId="{E6337610-EE44-2445-BE37-C82E3F9B18A1}" srcOrd="2" destOrd="0" presId="urn:microsoft.com/office/officeart/2005/8/layout/hChevron3"/>
    <dgm:cxn modelId="{FBE7D7E8-21BB-F04E-BD30-A516FB298B1B}" type="presParOf" srcId="{8B6AD519-68F3-BC4D-A78F-133AF0FE75DE}" destId="{9A842470-2B20-B148-8E85-9B4BA9A285DC}" srcOrd="3" destOrd="0" presId="urn:microsoft.com/office/officeart/2005/8/layout/hChevron3"/>
    <dgm:cxn modelId="{6AA6A2D3-2F55-D74D-8E99-0868A16F3B19}" type="presParOf" srcId="{8B6AD519-68F3-BC4D-A78F-133AF0FE75DE}" destId="{40098D21-369D-E948-A5FE-ED1146C3DF6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50000"/>
          </a:schemeClr>
        </a:solidFill>
        <a:ln>
          <a:solidFill>
            <a:srgbClr val="984807"/>
          </a:solidFill>
        </a:ln>
      </dgm:spPr>
      <dgm:t>
        <a:bodyPr/>
        <a:lstStyle/>
        <a:p>
          <a:pPr algn="l"/>
          <a:r>
            <a:rPr lang="es-ES_tradnl" sz="1800" noProof="0" dirty="0" smtClean="0"/>
            <a:t>  </a:t>
          </a:r>
          <a:r>
            <a:rPr lang="es-ES_tradnl" sz="1800" noProof="0" dirty="0" err="1" smtClean="0"/>
            <a:t>Who</a:t>
          </a:r>
          <a:r>
            <a:rPr lang="es-ES_tradnl" sz="1800" noProof="0" dirty="0" smtClean="0"/>
            <a:t> are </a:t>
          </a:r>
          <a:r>
            <a:rPr lang="es-ES_tradnl" sz="1800" noProof="0" dirty="0" err="1" smtClean="0"/>
            <a:t>the</a:t>
          </a:r>
          <a:r>
            <a:rPr lang="es-ES_tradnl" sz="1800" noProof="0" dirty="0" smtClean="0"/>
            <a:t> </a:t>
          </a:r>
          <a:r>
            <a:rPr lang="es-ES_tradnl" sz="1800" noProof="0" dirty="0" err="1" smtClean="0"/>
            <a:t>participants</a:t>
          </a:r>
          <a:r>
            <a:rPr lang="es-ES_tradnl" sz="1800" noProof="0" dirty="0" smtClean="0"/>
            <a:t>?</a:t>
          </a:r>
          <a:endParaRPr lang="en-US" sz="1800" dirty="0"/>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chemeClr val="accent6">
              <a:lumMod val="50000"/>
            </a:schemeClr>
          </a:solidFill>
        </a:ln>
      </dgm:spPr>
      <dgm:t>
        <a:bodyPr/>
        <a:lstStyle/>
        <a:p>
          <a:pPr algn="l"/>
          <a:r>
            <a:rPr lang="es-ES_tradnl" sz="1800" noProof="0" dirty="0" smtClean="0"/>
            <a:t>   </a:t>
          </a:r>
          <a:r>
            <a:rPr lang="es-ES_tradnl" sz="1800" noProof="0" dirty="0" err="1" smtClean="0"/>
            <a:t>What</a:t>
          </a:r>
          <a:r>
            <a:rPr lang="es-ES_tradnl" sz="1800" noProof="0" dirty="0" smtClean="0"/>
            <a:t> </a:t>
          </a:r>
          <a:r>
            <a:rPr lang="es-ES_tradnl" sz="1800" noProof="0" dirty="0" err="1" smtClean="0"/>
            <a:t>did</a:t>
          </a:r>
          <a:r>
            <a:rPr lang="es-ES_tradnl" sz="1800" noProof="0" dirty="0" smtClean="0"/>
            <a:t> </a:t>
          </a:r>
          <a:r>
            <a:rPr lang="es-ES_tradnl" sz="1800" noProof="0" dirty="0" err="1" smtClean="0"/>
            <a:t>they</a:t>
          </a:r>
          <a:r>
            <a:rPr lang="es-ES_tradnl" sz="1800" noProof="0" dirty="0" smtClean="0"/>
            <a:t>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984807"/>
          </a:solidFill>
        </a:ln>
      </dgm:spPr>
      <dgm:t>
        <a:bodyPr/>
        <a:lstStyle/>
        <a:p>
          <a:r>
            <a:rPr lang="es-ES_tradnl" sz="1800" noProof="0" dirty="0" smtClean="0"/>
            <a:t> </a:t>
          </a:r>
          <a:r>
            <a:rPr lang="es-ES_tradnl" sz="1800" noProof="0" dirty="0" err="1" smtClean="0"/>
            <a:t>What</a:t>
          </a:r>
          <a:r>
            <a:rPr lang="es-ES_tradnl" sz="1800" noProof="0" dirty="0" smtClean="0"/>
            <a:t> </a:t>
          </a:r>
          <a:r>
            <a:rPr lang="es-ES_tradnl" sz="1800" noProof="0" dirty="0" err="1" smtClean="0"/>
            <a:t>will</a:t>
          </a:r>
          <a:r>
            <a:rPr lang="es-ES_tradnl" sz="1800" noProof="0" dirty="0" smtClean="0"/>
            <a:t> </a:t>
          </a:r>
          <a:r>
            <a:rPr lang="es-ES_tradnl" sz="1800" noProof="0" dirty="0" err="1" smtClean="0"/>
            <a:t>they</a:t>
          </a:r>
          <a:r>
            <a:rPr lang="es-ES_tradnl" sz="1800" noProof="0" dirty="0" smtClean="0"/>
            <a:t> do </a:t>
          </a:r>
          <a:r>
            <a:rPr lang="es-ES_tradnl" sz="1800" noProof="0" dirty="0" err="1" smtClean="0"/>
            <a:t>next</a:t>
          </a:r>
          <a:r>
            <a:rPr lang="es-ES_tradnl" sz="1800" noProof="0" dirty="0" smtClean="0"/>
            <a: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1BF91CB1-BB9B-BE43-A09B-2E492E398E1D}" type="presOf" srcId="{79377C6F-ADDE-B441-ACF5-748DD5704EC8}" destId="{3C21B4ED-CEE9-9147-8C72-852DD84CA51C}" srcOrd="0" destOrd="0" presId="urn:microsoft.com/office/officeart/2005/8/layout/hChevron3"/>
    <dgm:cxn modelId="{325D0DB8-CFFD-FC46-A7FE-04A98194AC25}" type="presOf" srcId="{DD4DF042-3B59-1D4B-A726-887F0C8D4663}" destId="{E6337610-EE44-2445-BE37-C82E3F9B18A1}" srcOrd="0" destOrd="0" presId="urn:microsoft.com/office/officeart/2005/8/layout/hChevron3"/>
    <dgm:cxn modelId="{C9CCC59A-F8ED-2E47-BFC8-62477D0F0EA0}"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B575972C-7440-FC4A-9DD7-72F3CDB08541}" type="presOf" srcId="{6EDB30F4-B03F-8949-8EEA-2FF795BA58FF}" destId="{8B6AD519-68F3-BC4D-A78F-133AF0FE75DE}" srcOrd="0" destOrd="0" presId="urn:microsoft.com/office/officeart/2005/8/layout/hChevron3"/>
    <dgm:cxn modelId="{4A2C0313-5CC0-364B-9F3D-E54190C6CBD0}" type="presParOf" srcId="{8B6AD519-68F3-BC4D-A78F-133AF0FE75DE}" destId="{3C21B4ED-CEE9-9147-8C72-852DD84CA51C}" srcOrd="0" destOrd="0" presId="urn:microsoft.com/office/officeart/2005/8/layout/hChevron3"/>
    <dgm:cxn modelId="{78B7FBA1-4A2C-734B-935F-1610D7BE8619}" type="presParOf" srcId="{8B6AD519-68F3-BC4D-A78F-133AF0FE75DE}" destId="{63770733-F893-C140-88AE-279AE0278759}" srcOrd="1" destOrd="0" presId="urn:microsoft.com/office/officeart/2005/8/layout/hChevron3"/>
    <dgm:cxn modelId="{733D00D6-96D0-F742-A72F-FC1AA945D43B}" type="presParOf" srcId="{8B6AD519-68F3-BC4D-A78F-133AF0FE75DE}" destId="{E6337610-EE44-2445-BE37-C82E3F9B18A1}" srcOrd="2" destOrd="0" presId="urn:microsoft.com/office/officeart/2005/8/layout/hChevron3"/>
    <dgm:cxn modelId="{446A1111-7EB7-BB44-B168-EA5A58F7B39D}" type="presParOf" srcId="{8B6AD519-68F3-BC4D-A78F-133AF0FE75DE}" destId="{9A842470-2B20-B148-8E85-9B4BA9A285DC}" srcOrd="3" destOrd="0" presId="urn:microsoft.com/office/officeart/2005/8/layout/hChevron3"/>
    <dgm:cxn modelId="{D51A8664-A09B-3E4E-8123-00D922E6DDF3}" type="presParOf" srcId="{8B6AD519-68F3-BC4D-A78F-133AF0FE75DE}" destId="{40098D21-369D-E948-A5FE-ED1146C3DF6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50000"/>
          </a:schemeClr>
        </a:solidFill>
        <a:ln>
          <a:solidFill>
            <a:srgbClr val="984807"/>
          </a:solidFill>
        </a:ln>
      </dgm:spPr>
      <dgm:t>
        <a:bodyPr/>
        <a:lstStyle/>
        <a:p>
          <a:pPr algn="l"/>
          <a:r>
            <a:rPr lang="es-ES_tradnl" sz="1800" noProof="0" dirty="0" smtClean="0"/>
            <a:t>  </a:t>
          </a:r>
          <a:r>
            <a:rPr lang="es-ES_tradnl" sz="1800" noProof="0" dirty="0" err="1" smtClean="0"/>
            <a:t>Who</a:t>
          </a:r>
          <a:r>
            <a:rPr lang="es-ES_tradnl" sz="1800" noProof="0" dirty="0" smtClean="0"/>
            <a:t> are </a:t>
          </a:r>
          <a:r>
            <a:rPr lang="es-ES_tradnl" sz="1800" noProof="0" dirty="0" err="1" smtClean="0"/>
            <a:t>the</a:t>
          </a:r>
          <a:r>
            <a:rPr lang="es-ES_tradnl" sz="1800" noProof="0" dirty="0" smtClean="0"/>
            <a:t> </a:t>
          </a:r>
          <a:r>
            <a:rPr lang="es-ES_tradnl" sz="1800" noProof="0" dirty="0" err="1" smtClean="0"/>
            <a:t>participants</a:t>
          </a:r>
          <a:r>
            <a:rPr lang="es-ES_tradnl" sz="1800" noProof="0" dirty="0" smtClean="0"/>
            <a:t>?</a:t>
          </a:r>
          <a:endParaRPr lang="en-US" sz="1800" dirty="0"/>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chemeClr val="accent6">
              <a:lumMod val="50000"/>
            </a:schemeClr>
          </a:solidFill>
        </a:ln>
      </dgm:spPr>
      <dgm:t>
        <a:bodyPr/>
        <a:lstStyle/>
        <a:p>
          <a:pPr algn="l"/>
          <a:r>
            <a:rPr lang="es-ES_tradnl" sz="1800" noProof="0" dirty="0" smtClean="0"/>
            <a:t>   </a:t>
          </a:r>
          <a:r>
            <a:rPr lang="es-ES_tradnl" sz="1800" noProof="0" dirty="0" err="1" smtClean="0"/>
            <a:t>What</a:t>
          </a:r>
          <a:r>
            <a:rPr lang="es-ES_tradnl" sz="1800" noProof="0" dirty="0" smtClean="0"/>
            <a:t> </a:t>
          </a:r>
          <a:r>
            <a:rPr lang="es-ES_tradnl" sz="1800" noProof="0" dirty="0" err="1" smtClean="0"/>
            <a:t>did</a:t>
          </a:r>
          <a:r>
            <a:rPr lang="es-ES_tradnl" sz="1800" noProof="0" dirty="0" smtClean="0"/>
            <a:t> </a:t>
          </a:r>
          <a:r>
            <a:rPr lang="es-ES_tradnl" sz="1800" noProof="0" dirty="0" err="1" smtClean="0"/>
            <a:t>they</a:t>
          </a:r>
          <a:r>
            <a:rPr lang="es-ES_tradnl" sz="1800" noProof="0" dirty="0" smtClean="0"/>
            <a:t>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984807"/>
          </a:solidFill>
        </a:ln>
      </dgm:spPr>
      <dgm:t>
        <a:bodyPr/>
        <a:lstStyle/>
        <a:p>
          <a:r>
            <a:rPr lang="es-ES_tradnl" sz="1800" noProof="0" dirty="0" smtClean="0"/>
            <a:t> </a:t>
          </a:r>
          <a:r>
            <a:rPr lang="es-ES_tradnl" sz="1800" noProof="0" dirty="0" err="1" smtClean="0"/>
            <a:t>What</a:t>
          </a:r>
          <a:r>
            <a:rPr lang="es-ES_tradnl" sz="1800" noProof="0" dirty="0" smtClean="0"/>
            <a:t> </a:t>
          </a:r>
          <a:r>
            <a:rPr lang="es-ES_tradnl" sz="1800" noProof="0" dirty="0" err="1" smtClean="0"/>
            <a:t>will</a:t>
          </a:r>
          <a:r>
            <a:rPr lang="es-ES_tradnl" sz="1800" noProof="0" dirty="0" smtClean="0"/>
            <a:t> </a:t>
          </a:r>
          <a:r>
            <a:rPr lang="es-ES_tradnl" sz="1800" noProof="0" dirty="0" err="1" smtClean="0"/>
            <a:t>they</a:t>
          </a:r>
          <a:r>
            <a:rPr lang="es-ES_tradnl" sz="1800" noProof="0" dirty="0" smtClean="0"/>
            <a:t> do </a:t>
          </a:r>
          <a:r>
            <a:rPr lang="es-ES_tradnl" sz="1800" noProof="0" dirty="0" err="1" smtClean="0"/>
            <a:t>next</a:t>
          </a:r>
          <a:r>
            <a:rPr lang="es-ES_tradnl" sz="1800" noProof="0" dirty="0" smtClean="0"/>
            <a: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296FC8AA-2EDC-A442-9FC2-4EA2BBA0F50E}" type="presOf" srcId="{79377C6F-ADDE-B441-ACF5-748DD5704EC8}" destId="{3C21B4ED-CEE9-9147-8C72-852DD84CA51C}" srcOrd="0" destOrd="0" presId="urn:microsoft.com/office/officeart/2005/8/layout/hChevron3"/>
    <dgm:cxn modelId="{1B66B88F-8C14-3243-BDF5-3AF263BCB4DD}" type="presOf" srcId="{6EDB30F4-B03F-8949-8EEA-2FF795BA58FF}" destId="{8B6AD519-68F3-BC4D-A78F-133AF0FE75DE}" srcOrd="0" destOrd="0" presId="urn:microsoft.com/office/officeart/2005/8/layout/hChevron3"/>
    <dgm:cxn modelId="{0E94E48D-7177-3841-AF55-71497A5768B0}" type="presOf" srcId="{DD4DF042-3B59-1D4B-A726-887F0C8D4663}" destId="{E6337610-EE44-2445-BE37-C82E3F9B18A1}" srcOrd="0" destOrd="0" presId="urn:microsoft.com/office/officeart/2005/8/layout/hChevron3"/>
    <dgm:cxn modelId="{781D618B-46FB-1D42-AD09-56D07C856712}"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5887830D-79A7-1E44-9596-E9DF75FEC0E8}" type="presParOf" srcId="{8B6AD519-68F3-BC4D-A78F-133AF0FE75DE}" destId="{3C21B4ED-CEE9-9147-8C72-852DD84CA51C}" srcOrd="0" destOrd="0" presId="urn:microsoft.com/office/officeart/2005/8/layout/hChevron3"/>
    <dgm:cxn modelId="{F72E9911-5120-AE4D-AC88-F511468D5E23}" type="presParOf" srcId="{8B6AD519-68F3-BC4D-A78F-133AF0FE75DE}" destId="{63770733-F893-C140-88AE-279AE0278759}" srcOrd="1" destOrd="0" presId="urn:microsoft.com/office/officeart/2005/8/layout/hChevron3"/>
    <dgm:cxn modelId="{CAAFF3AA-E127-4346-BF91-58A448D2202D}" type="presParOf" srcId="{8B6AD519-68F3-BC4D-A78F-133AF0FE75DE}" destId="{E6337610-EE44-2445-BE37-C82E3F9B18A1}" srcOrd="2" destOrd="0" presId="urn:microsoft.com/office/officeart/2005/8/layout/hChevron3"/>
    <dgm:cxn modelId="{8ECF82E9-C01F-BD4E-9B13-034A3F11EEA8}" type="presParOf" srcId="{8B6AD519-68F3-BC4D-A78F-133AF0FE75DE}" destId="{9A842470-2B20-B148-8E85-9B4BA9A285DC}" srcOrd="3" destOrd="0" presId="urn:microsoft.com/office/officeart/2005/8/layout/hChevron3"/>
    <dgm:cxn modelId="{D0AED237-C0D3-EF4A-887E-E681EC40D87B}" type="presParOf" srcId="{8B6AD519-68F3-BC4D-A78F-133AF0FE75DE}" destId="{40098D21-369D-E948-A5FE-ED1146C3DF6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50000"/>
          </a:schemeClr>
        </a:solidFill>
        <a:ln>
          <a:solidFill>
            <a:srgbClr val="984807"/>
          </a:solidFill>
        </a:ln>
      </dgm:spPr>
      <dgm:t>
        <a:bodyPr/>
        <a:lstStyle/>
        <a:p>
          <a:pPr algn="l"/>
          <a:r>
            <a:rPr lang="es-ES_tradnl" sz="1800" noProof="0" dirty="0" smtClean="0"/>
            <a:t>  </a:t>
          </a:r>
          <a:r>
            <a:rPr lang="es-ES_tradnl" sz="1800" noProof="0" dirty="0" err="1" smtClean="0"/>
            <a:t>Who</a:t>
          </a:r>
          <a:r>
            <a:rPr lang="es-ES_tradnl" sz="1800" noProof="0" dirty="0" smtClean="0"/>
            <a:t> are </a:t>
          </a:r>
          <a:r>
            <a:rPr lang="es-ES_tradnl" sz="1800" noProof="0" dirty="0" err="1" smtClean="0"/>
            <a:t>the</a:t>
          </a:r>
          <a:r>
            <a:rPr lang="es-ES_tradnl" sz="1800" noProof="0" dirty="0" smtClean="0"/>
            <a:t> </a:t>
          </a:r>
          <a:r>
            <a:rPr lang="es-ES_tradnl" sz="1800" noProof="0" dirty="0" err="1" smtClean="0"/>
            <a:t>participants</a:t>
          </a:r>
          <a:r>
            <a:rPr lang="es-ES_tradnl" sz="1800" noProof="0" dirty="0" smtClean="0"/>
            <a:t>?</a:t>
          </a:r>
          <a:endParaRPr lang="en-US" sz="1800" dirty="0"/>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ln>
          <a:solidFill>
            <a:schemeClr val="accent6">
              <a:lumMod val="50000"/>
            </a:schemeClr>
          </a:solidFill>
        </a:ln>
      </dgm:spPr>
      <dgm:t>
        <a:bodyPr/>
        <a:lstStyle/>
        <a:p>
          <a:pPr algn="l"/>
          <a:r>
            <a:rPr lang="es-ES_tradnl" sz="1800" noProof="0" dirty="0" smtClean="0"/>
            <a:t>   </a:t>
          </a:r>
          <a:r>
            <a:rPr lang="es-ES_tradnl" sz="1800" noProof="0" dirty="0" err="1" smtClean="0"/>
            <a:t>What</a:t>
          </a:r>
          <a:r>
            <a:rPr lang="es-ES_tradnl" sz="1800" noProof="0" dirty="0" smtClean="0"/>
            <a:t> </a:t>
          </a:r>
          <a:r>
            <a:rPr lang="es-ES_tradnl" sz="1800" noProof="0" dirty="0" err="1" smtClean="0"/>
            <a:t>did</a:t>
          </a:r>
          <a:r>
            <a:rPr lang="es-ES_tradnl" sz="1800" noProof="0" dirty="0" smtClean="0"/>
            <a:t> </a:t>
          </a:r>
          <a:r>
            <a:rPr lang="es-ES_tradnl" sz="1800" noProof="0" dirty="0" err="1" smtClean="0"/>
            <a:t>they</a:t>
          </a:r>
          <a:r>
            <a:rPr lang="es-ES_tradnl" sz="1800" noProof="0" dirty="0" smtClean="0"/>
            <a:t> do?</a:t>
          </a:r>
          <a:endParaRPr lang="es-ES_tradnl" sz="1800" noProof="0" dirty="0"/>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984807"/>
          </a:solidFill>
        </a:ln>
      </dgm:spPr>
      <dgm:t>
        <a:bodyPr/>
        <a:lstStyle/>
        <a:p>
          <a:r>
            <a:rPr lang="es-ES_tradnl" sz="1800" noProof="0" dirty="0" smtClean="0"/>
            <a:t> </a:t>
          </a:r>
          <a:r>
            <a:rPr lang="es-ES_tradnl" sz="1800" noProof="0" dirty="0" err="1" smtClean="0"/>
            <a:t>What</a:t>
          </a:r>
          <a:r>
            <a:rPr lang="es-ES_tradnl" sz="1800" noProof="0" dirty="0" smtClean="0"/>
            <a:t> </a:t>
          </a:r>
          <a:r>
            <a:rPr lang="es-ES_tradnl" sz="1800" noProof="0" dirty="0" err="1" smtClean="0"/>
            <a:t>will</a:t>
          </a:r>
          <a:r>
            <a:rPr lang="es-ES_tradnl" sz="1800" noProof="0" dirty="0" smtClean="0"/>
            <a:t> </a:t>
          </a:r>
          <a:r>
            <a:rPr lang="es-ES_tradnl" sz="1800" noProof="0" dirty="0" err="1" smtClean="0"/>
            <a:t>they</a:t>
          </a:r>
          <a:r>
            <a:rPr lang="es-ES_tradnl" sz="1800" noProof="0" dirty="0" smtClean="0"/>
            <a:t> do </a:t>
          </a:r>
          <a:r>
            <a:rPr lang="es-ES_tradnl" sz="1800" noProof="0" dirty="0" err="1" smtClean="0"/>
            <a:t>next</a:t>
          </a:r>
          <a:r>
            <a:rPr lang="es-ES_tradnl" sz="1800" noProof="0" dirty="0" smtClean="0"/>
            <a: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5B8D4D06-32BC-D54A-B28C-07CBA9AC5B1D}" srcId="{6EDB30F4-B03F-8949-8EEA-2FF795BA58FF}" destId="{79377C6F-ADDE-B441-ACF5-748DD5704EC8}" srcOrd="0" destOrd="0" parTransId="{BB387926-E473-AE4B-B6A9-9146911D1EB1}" sibTransId="{EB006FE8-A649-AA4C-9089-AAEA39208B55}"/>
    <dgm:cxn modelId="{0FCF88E7-2029-E54D-8FCF-C5109CB2B161}" type="presOf" srcId="{965BBD3B-7E50-2C46-B22E-F7B50FB96BA4}" destId="{40098D21-369D-E948-A5FE-ED1146C3DF65}" srcOrd="0" destOrd="0" presId="urn:microsoft.com/office/officeart/2005/8/layout/hChevron3"/>
    <dgm:cxn modelId="{BAB8AC23-0B50-1049-B657-C57816977C97}" type="presOf" srcId="{6EDB30F4-B03F-8949-8EEA-2FF795BA58FF}" destId="{8B6AD519-68F3-BC4D-A78F-133AF0FE75DE}" srcOrd="0" destOrd="0" presId="urn:microsoft.com/office/officeart/2005/8/layout/hChevron3"/>
    <dgm:cxn modelId="{8A173D3E-BC0C-9E43-BEA6-095531E50CC7}" type="presOf" srcId="{79377C6F-ADDE-B441-ACF5-748DD5704EC8}" destId="{3C21B4ED-CEE9-9147-8C72-852DD84CA51C}" srcOrd="0" destOrd="0" presId="urn:microsoft.com/office/officeart/2005/8/layout/hChevron3"/>
    <dgm:cxn modelId="{D800E8E3-38D9-4C4D-AA21-3605079F32C1}" type="presOf" srcId="{DD4DF042-3B59-1D4B-A726-887F0C8D4663}" destId="{E6337610-EE44-2445-BE37-C82E3F9B18A1}"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5B9B0893-78ED-254A-A557-F476A180DDDD}" type="presParOf" srcId="{8B6AD519-68F3-BC4D-A78F-133AF0FE75DE}" destId="{3C21B4ED-CEE9-9147-8C72-852DD84CA51C}" srcOrd="0" destOrd="0" presId="urn:microsoft.com/office/officeart/2005/8/layout/hChevron3"/>
    <dgm:cxn modelId="{0D9FC0A6-EBEF-A348-A3C6-C4CB33005F96}" type="presParOf" srcId="{8B6AD519-68F3-BC4D-A78F-133AF0FE75DE}" destId="{63770733-F893-C140-88AE-279AE0278759}" srcOrd="1" destOrd="0" presId="urn:microsoft.com/office/officeart/2005/8/layout/hChevron3"/>
    <dgm:cxn modelId="{99092DE3-5EA7-4E41-9C88-8F2AD5941782}" type="presParOf" srcId="{8B6AD519-68F3-BC4D-A78F-133AF0FE75DE}" destId="{E6337610-EE44-2445-BE37-C82E3F9B18A1}" srcOrd="2" destOrd="0" presId="urn:microsoft.com/office/officeart/2005/8/layout/hChevron3"/>
    <dgm:cxn modelId="{050AE6B6-0CD1-B243-ABFF-7D2260C7E75D}" type="presParOf" srcId="{8B6AD519-68F3-BC4D-A78F-133AF0FE75DE}" destId="{9A842470-2B20-B148-8E85-9B4BA9A285DC}" srcOrd="3" destOrd="0" presId="urn:microsoft.com/office/officeart/2005/8/layout/hChevron3"/>
    <dgm:cxn modelId="{6AAED551-244D-734A-AD47-EA8E46015468}" type="presParOf" srcId="{8B6AD519-68F3-BC4D-A78F-133AF0FE75DE}" destId="{40098D21-369D-E948-A5FE-ED1146C3DF6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F6228"/>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60FEC754-384E-3543-BF51-1565728BB03F}" type="presOf" srcId="{6EDB30F4-B03F-8949-8EEA-2FF795BA58FF}" destId="{8B6AD519-68F3-BC4D-A78F-133AF0FE75DE}" srcOrd="0" destOrd="0" presId="urn:microsoft.com/office/officeart/2005/8/layout/hChevron3"/>
    <dgm:cxn modelId="{5B8D4D06-32BC-D54A-B28C-07CBA9AC5B1D}" srcId="{6EDB30F4-B03F-8949-8EEA-2FF795BA58FF}" destId="{79377C6F-ADDE-B441-ACF5-748DD5704EC8}" srcOrd="0" destOrd="0" parTransId="{BB387926-E473-AE4B-B6A9-9146911D1EB1}" sibTransId="{EB006FE8-A649-AA4C-9089-AAEA39208B55}"/>
    <dgm:cxn modelId="{C34D7BDB-1EDA-7A46-9367-0939CA0025C5}" type="presOf" srcId="{DD4DF042-3B59-1D4B-A726-887F0C8D4663}" destId="{E6337610-EE44-2445-BE37-C82E3F9B18A1}" srcOrd="0" destOrd="0" presId="urn:microsoft.com/office/officeart/2005/8/layout/hChevron3"/>
    <dgm:cxn modelId="{762A3494-F938-9E4B-A10B-C1FA852E4464}" type="presOf" srcId="{79377C6F-ADDE-B441-ACF5-748DD5704EC8}" destId="{3C21B4ED-CEE9-9147-8C72-852DD84CA51C}"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3FF9F800-EE9D-0948-8A8A-E53F5230F481}" type="presOf" srcId="{965BBD3B-7E50-2C46-B22E-F7B50FB96BA4}" destId="{40098D21-369D-E948-A5FE-ED1146C3DF65}" srcOrd="0" destOrd="0" presId="urn:microsoft.com/office/officeart/2005/8/layout/hChevron3"/>
    <dgm:cxn modelId="{EB5BC392-8B01-CB4C-B0C3-59966FE3D633}" type="presParOf" srcId="{8B6AD519-68F3-BC4D-A78F-133AF0FE75DE}" destId="{3C21B4ED-CEE9-9147-8C72-852DD84CA51C}" srcOrd="0" destOrd="0" presId="urn:microsoft.com/office/officeart/2005/8/layout/hChevron3"/>
    <dgm:cxn modelId="{BB1D426F-1B16-1348-A4F1-4B054EC508DD}" type="presParOf" srcId="{8B6AD519-68F3-BC4D-A78F-133AF0FE75DE}" destId="{63770733-F893-C140-88AE-279AE0278759}" srcOrd="1" destOrd="0" presId="urn:microsoft.com/office/officeart/2005/8/layout/hChevron3"/>
    <dgm:cxn modelId="{445243BC-F962-9A4D-9892-E725810F26AA}" type="presParOf" srcId="{8B6AD519-68F3-BC4D-A78F-133AF0FE75DE}" destId="{E6337610-EE44-2445-BE37-C82E3F9B18A1}" srcOrd="2" destOrd="0" presId="urn:microsoft.com/office/officeart/2005/8/layout/hChevron3"/>
    <dgm:cxn modelId="{F679CC2B-3F9E-1F4F-B2DC-D78FC0C62F01}" type="presParOf" srcId="{8B6AD519-68F3-BC4D-A78F-133AF0FE75DE}" destId="{9A842470-2B20-B148-8E85-9B4BA9A285DC}" srcOrd="3" destOrd="0" presId="urn:microsoft.com/office/officeart/2005/8/layout/hChevron3"/>
    <dgm:cxn modelId="{0B912186-46B9-D242-9878-C1516EE4E51E}"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DB30F4-B03F-8949-8EEA-2FF795BA58FF}" type="doc">
      <dgm:prSet loTypeId="urn:microsoft.com/office/officeart/2005/8/layout/hChevron3" loCatId="" qsTypeId="urn:microsoft.com/office/officeart/2005/8/quickstyle/simple4" qsCatId="simple" csTypeId="urn:microsoft.com/office/officeart/2005/8/colors/accent1_2" csCatId="accent1" phldr="1"/>
      <dgm:spPr/>
    </dgm:pt>
    <dgm:pt modelId="{79377C6F-ADDE-B441-ACF5-748DD5704EC8}">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a:solidFill>
            <a:srgbClr val="4F6228"/>
          </a:solidFill>
        </a:ln>
      </dgm:spPr>
      <dgm:t>
        <a:bodyPr/>
        <a:lstStyle/>
        <a:p>
          <a:pPr algn="l"/>
          <a:r>
            <a:rPr lang="es-ES_tradnl" sz="1800" noProof="0" dirty="0" smtClean="0">
              <a:solidFill>
                <a:schemeClr val="tx1"/>
              </a:solidFill>
            </a:rPr>
            <a:t> </a:t>
          </a:r>
          <a:r>
            <a:rPr lang="en-US" sz="1800" noProof="0" dirty="0" smtClean="0">
              <a:solidFill>
                <a:schemeClr val="tx1"/>
              </a:solidFill>
            </a:rPr>
            <a:t>Who are the participants</a:t>
          </a:r>
          <a:r>
            <a:rPr lang="es-ES_tradnl" sz="1800" noProof="0" dirty="0" smtClean="0">
              <a:solidFill>
                <a:schemeClr val="tx1"/>
              </a:solidFill>
            </a:rPr>
            <a:t>?</a:t>
          </a:r>
          <a:endParaRPr lang="en-US" sz="1800" dirty="0">
            <a:solidFill>
              <a:schemeClr val="tx1"/>
            </a:solidFill>
          </a:endParaRPr>
        </a:p>
      </dgm:t>
    </dgm:pt>
    <dgm:pt modelId="{BB387926-E473-AE4B-B6A9-9146911D1EB1}" type="parTrans" cxnId="{5B8D4D06-32BC-D54A-B28C-07CBA9AC5B1D}">
      <dgm:prSet/>
      <dgm:spPr/>
      <dgm:t>
        <a:bodyPr/>
        <a:lstStyle/>
        <a:p>
          <a:endParaRPr lang="en-US"/>
        </a:p>
      </dgm:t>
    </dgm:pt>
    <dgm:pt modelId="{EB006FE8-A649-AA4C-9089-AAEA39208B55}" type="sibTrans" cxnId="{5B8D4D06-32BC-D54A-B28C-07CBA9AC5B1D}">
      <dgm:prSet/>
      <dgm:spPr/>
      <dgm:t>
        <a:bodyPr/>
        <a:lstStyle/>
        <a:p>
          <a:endParaRPr lang="en-US"/>
        </a:p>
      </dgm:t>
    </dgm:pt>
    <dgm:pt modelId="{DD4DF042-3B59-1D4B-A726-887F0C8D4663}">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50000"/>
          </a:schemeClr>
        </a:solidFill>
        <a:ln>
          <a:solidFill>
            <a:srgbClr val="77933C"/>
          </a:solidFill>
        </a:ln>
      </dgm:spPr>
      <dgm:t>
        <a:bodyPr/>
        <a:lstStyle/>
        <a:p>
          <a:pPr algn="l"/>
          <a:r>
            <a:rPr lang="en-US" sz="1800" noProof="0" dirty="0" smtClean="0">
              <a:solidFill>
                <a:schemeClr val="bg1"/>
              </a:solidFill>
            </a:rPr>
            <a:t>What did they do?</a:t>
          </a:r>
          <a:endParaRPr lang="es-ES_tradnl" sz="1800" noProof="0" dirty="0">
            <a:solidFill>
              <a:schemeClr val="bg1"/>
            </a:solidFill>
          </a:endParaRPr>
        </a:p>
      </dgm:t>
    </dgm:pt>
    <dgm:pt modelId="{4031EFDB-4CA2-4F48-A99D-3EDDCAD24294}" type="parTrans" cxnId="{F574099E-B766-2C4B-89B1-5F0AE21DC166}">
      <dgm:prSet/>
      <dgm:spPr/>
      <dgm:t>
        <a:bodyPr/>
        <a:lstStyle/>
        <a:p>
          <a:endParaRPr lang="en-US"/>
        </a:p>
      </dgm:t>
    </dgm:pt>
    <dgm:pt modelId="{133DB0AC-A24D-7A45-B6B9-280C7C16CBDC}" type="sibTrans" cxnId="{F574099E-B766-2C4B-89B1-5F0AE21DC166}">
      <dgm:prSet/>
      <dgm:spPr/>
      <dgm:t>
        <a:bodyPr/>
        <a:lstStyle/>
        <a:p>
          <a:endParaRPr lang="en-US"/>
        </a:p>
      </dgm:t>
    </dgm:pt>
    <dgm:pt modelId="{965BBD3B-7E50-2C46-B22E-F7B50FB96BA4}">
      <dgm:prSet phldrT="[Text]" custT="1">
        <dgm:style>
          <a:lnRef idx="2">
            <a:schemeClr val="accent1"/>
          </a:lnRef>
          <a:fillRef idx="1">
            <a:schemeClr val="lt1"/>
          </a:fillRef>
          <a:effectRef idx="0">
            <a:schemeClr val="accent1"/>
          </a:effectRef>
          <a:fontRef idx="minor">
            <a:schemeClr val="dk1"/>
          </a:fontRef>
        </dgm:style>
      </dgm:prSet>
      <dgm:spPr>
        <a:ln>
          <a:solidFill>
            <a:srgbClr val="4F6228"/>
          </a:solidFill>
        </a:ln>
      </dgm:spPr>
      <dgm:t>
        <a:bodyPr/>
        <a:lstStyle/>
        <a:p>
          <a:r>
            <a:rPr lang="en-US" sz="1800" noProof="0" dirty="0" smtClean="0"/>
            <a:t>What will they do next?</a:t>
          </a:r>
          <a:endParaRPr lang="es-ES_tradnl" sz="1800" noProof="0" dirty="0"/>
        </a:p>
      </dgm:t>
    </dgm:pt>
    <dgm:pt modelId="{56124A80-DF6D-D54F-85D2-BBAFC5ED02A0}" type="parTrans" cxnId="{FED4D709-D9B1-9B47-A452-0CF869EB9CEA}">
      <dgm:prSet/>
      <dgm:spPr/>
      <dgm:t>
        <a:bodyPr/>
        <a:lstStyle/>
        <a:p>
          <a:endParaRPr lang="en-US"/>
        </a:p>
      </dgm:t>
    </dgm:pt>
    <dgm:pt modelId="{8E55D1BE-72AA-A04C-A13B-EB2A416B58ED}" type="sibTrans" cxnId="{FED4D709-D9B1-9B47-A452-0CF869EB9CEA}">
      <dgm:prSet/>
      <dgm:spPr/>
      <dgm:t>
        <a:bodyPr/>
        <a:lstStyle/>
        <a:p>
          <a:endParaRPr lang="en-US"/>
        </a:p>
      </dgm:t>
    </dgm:pt>
    <dgm:pt modelId="{8B6AD519-68F3-BC4D-A78F-133AF0FE75DE}" type="pres">
      <dgm:prSet presAssocID="{6EDB30F4-B03F-8949-8EEA-2FF795BA58FF}" presName="Name0" presStyleCnt="0">
        <dgm:presLayoutVars>
          <dgm:dir/>
          <dgm:resizeHandles val="exact"/>
        </dgm:presLayoutVars>
      </dgm:prSet>
      <dgm:spPr/>
    </dgm:pt>
    <dgm:pt modelId="{3C21B4ED-CEE9-9147-8C72-852DD84CA51C}" type="pres">
      <dgm:prSet presAssocID="{79377C6F-ADDE-B441-ACF5-748DD5704EC8}" presName="parTxOnly" presStyleLbl="node1" presStyleIdx="0" presStyleCnt="3" custLinFactY="-300000" custLinFactNeighborX="-3575" custLinFactNeighborY="-398221">
        <dgm:presLayoutVars>
          <dgm:bulletEnabled val="1"/>
        </dgm:presLayoutVars>
      </dgm:prSet>
      <dgm:spPr/>
      <dgm:t>
        <a:bodyPr/>
        <a:lstStyle/>
        <a:p>
          <a:endParaRPr lang="en-US"/>
        </a:p>
      </dgm:t>
    </dgm:pt>
    <dgm:pt modelId="{63770733-F893-C140-88AE-279AE0278759}" type="pres">
      <dgm:prSet presAssocID="{EB006FE8-A649-AA4C-9089-AAEA39208B55}" presName="parSpace" presStyleCnt="0"/>
      <dgm:spPr/>
    </dgm:pt>
    <dgm:pt modelId="{E6337610-EE44-2445-BE37-C82E3F9B18A1}" type="pres">
      <dgm:prSet presAssocID="{DD4DF042-3B59-1D4B-A726-887F0C8D4663}" presName="parTxOnly" presStyleLbl="node1" presStyleIdx="1" presStyleCnt="3" custLinFactNeighborX="0">
        <dgm:presLayoutVars>
          <dgm:bulletEnabled val="1"/>
        </dgm:presLayoutVars>
      </dgm:prSet>
      <dgm:spPr/>
      <dgm:t>
        <a:bodyPr/>
        <a:lstStyle/>
        <a:p>
          <a:endParaRPr lang="en-US"/>
        </a:p>
      </dgm:t>
    </dgm:pt>
    <dgm:pt modelId="{9A842470-2B20-B148-8E85-9B4BA9A285DC}" type="pres">
      <dgm:prSet presAssocID="{133DB0AC-A24D-7A45-B6B9-280C7C16CBDC}" presName="parSpace" presStyleCnt="0"/>
      <dgm:spPr/>
    </dgm:pt>
    <dgm:pt modelId="{40098D21-369D-E948-A5FE-ED1146C3DF65}" type="pres">
      <dgm:prSet presAssocID="{965BBD3B-7E50-2C46-B22E-F7B50FB96BA4}" presName="parTxOnly" presStyleLbl="node1" presStyleIdx="2" presStyleCnt="3" custLinFactNeighborX="2977">
        <dgm:presLayoutVars>
          <dgm:bulletEnabled val="1"/>
        </dgm:presLayoutVars>
      </dgm:prSet>
      <dgm:spPr/>
      <dgm:t>
        <a:bodyPr/>
        <a:lstStyle/>
        <a:p>
          <a:endParaRPr lang="en-US"/>
        </a:p>
      </dgm:t>
    </dgm:pt>
  </dgm:ptLst>
  <dgm:cxnLst>
    <dgm:cxn modelId="{FED4D709-D9B1-9B47-A452-0CF869EB9CEA}" srcId="{6EDB30F4-B03F-8949-8EEA-2FF795BA58FF}" destId="{965BBD3B-7E50-2C46-B22E-F7B50FB96BA4}" srcOrd="2" destOrd="0" parTransId="{56124A80-DF6D-D54F-85D2-BBAFC5ED02A0}" sibTransId="{8E55D1BE-72AA-A04C-A13B-EB2A416B58ED}"/>
    <dgm:cxn modelId="{DDB30684-7021-5544-975B-9EAAB3E0EA88}" type="presOf" srcId="{6EDB30F4-B03F-8949-8EEA-2FF795BA58FF}" destId="{8B6AD519-68F3-BC4D-A78F-133AF0FE75DE}" srcOrd="0" destOrd="0" presId="urn:microsoft.com/office/officeart/2005/8/layout/hChevron3"/>
    <dgm:cxn modelId="{5B8D4D06-32BC-D54A-B28C-07CBA9AC5B1D}" srcId="{6EDB30F4-B03F-8949-8EEA-2FF795BA58FF}" destId="{79377C6F-ADDE-B441-ACF5-748DD5704EC8}" srcOrd="0" destOrd="0" parTransId="{BB387926-E473-AE4B-B6A9-9146911D1EB1}" sibTransId="{EB006FE8-A649-AA4C-9089-AAEA39208B55}"/>
    <dgm:cxn modelId="{D3070976-D221-6646-B678-6F91B2F30601}" type="presOf" srcId="{DD4DF042-3B59-1D4B-A726-887F0C8D4663}" destId="{E6337610-EE44-2445-BE37-C82E3F9B18A1}" srcOrd="0" destOrd="0" presId="urn:microsoft.com/office/officeart/2005/8/layout/hChevron3"/>
    <dgm:cxn modelId="{27106503-69BC-3941-A021-70E1E5E3ECF3}" type="presOf" srcId="{79377C6F-ADDE-B441-ACF5-748DD5704EC8}" destId="{3C21B4ED-CEE9-9147-8C72-852DD84CA51C}" srcOrd="0" destOrd="0" presId="urn:microsoft.com/office/officeart/2005/8/layout/hChevron3"/>
    <dgm:cxn modelId="{AD8D5B9E-6E0B-A742-9054-C0116AF040FB}" type="presOf" srcId="{965BBD3B-7E50-2C46-B22E-F7B50FB96BA4}" destId="{40098D21-369D-E948-A5FE-ED1146C3DF65}" srcOrd="0" destOrd="0" presId="urn:microsoft.com/office/officeart/2005/8/layout/hChevron3"/>
    <dgm:cxn modelId="{F574099E-B766-2C4B-89B1-5F0AE21DC166}" srcId="{6EDB30F4-B03F-8949-8EEA-2FF795BA58FF}" destId="{DD4DF042-3B59-1D4B-A726-887F0C8D4663}" srcOrd="1" destOrd="0" parTransId="{4031EFDB-4CA2-4F48-A99D-3EDDCAD24294}" sibTransId="{133DB0AC-A24D-7A45-B6B9-280C7C16CBDC}"/>
    <dgm:cxn modelId="{F329460B-E8DC-4E4A-8E3C-5F682A76663E}" type="presParOf" srcId="{8B6AD519-68F3-BC4D-A78F-133AF0FE75DE}" destId="{3C21B4ED-CEE9-9147-8C72-852DD84CA51C}" srcOrd="0" destOrd="0" presId="urn:microsoft.com/office/officeart/2005/8/layout/hChevron3"/>
    <dgm:cxn modelId="{A76F4208-36DB-F648-9821-792D8400DB24}" type="presParOf" srcId="{8B6AD519-68F3-BC4D-A78F-133AF0FE75DE}" destId="{63770733-F893-C140-88AE-279AE0278759}" srcOrd="1" destOrd="0" presId="urn:microsoft.com/office/officeart/2005/8/layout/hChevron3"/>
    <dgm:cxn modelId="{BDD4371B-0886-A54C-9B80-49B48296AC24}" type="presParOf" srcId="{8B6AD519-68F3-BC4D-A78F-133AF0FE75DE}" destId="{E6337610-EE44-2445-BE37-C82E3F9B18A1}" srcOrd="2" destOrd="0" presId="urn:microsoft.com/office/officeart/2005/8/layout/hChevron3"/>
    <dgm:cxn modelId="{852C712E-8994-9240-9D9A-5917DAD1A186}" type="presParOf" srcId="{8B6AD519-68F3-BC4D-A78F-133AF0FE75DE}" destId="{9A842470-2B20-B148-8E85-9B4BA9A285DC}" srcOrd="3" destOrd="0" presId="urn:microsoft.com/office/officeart/2005/8/layout/hChevron3"/>
    <dgm:cxn modelId="{40BD334F-BD2A-AF4B-9593-9BE2129E9B8F}" type="presParOf" srcId="{8B6AD519-68F3-BC4D-A78F-133AF0FE75DE}" destId="{40098D21-369D-E948-A5FE-ED1146C3DF65}" srcOrd="4" destOrd="0" presId="urn:microsoft.com/office/officeart/2005/8/layout/hChevron3"/>
  </dgm:cxnLst>
  <dgm:bg/>
  <dgm:whole>
    <a:ln>
      <a:solidFill>
        <a:schemeClr val="accent3">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solidFill>
          <a:schemeClr val="accent6">
            <a:lumMod val="50000"/>
          </a:schemeClr>
        </a:solidFill>
        <a:ln w="25400" cap="flat" cmpd="sng" algn="ctr">
          <a:solidFill>
            <a:srgbClr val="98480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Who</a:t>
          </a:r>
          <a:r>
            <a:rPr lang="es-ES_tradnl" sz="1800" kern="1200" noProof="0" dirty="0" smtClean="0"/>
            <a:t> are </a:t>
          </a:r>
          <a:r>
            <a:rPr lang="es-ES_tradnl" sz="1800" kern="1200" noProof="0" dirty="0" err="1" smtClean="0"/>
            <a:t>the</a:t>
          </a:r>
          <a:r>
            <a:rPr lang="es-ES_tradnl" sz="1800" kern="1200" noProof="0" dirty="0" smtClean="0"/>
            <a:t> </a:t>
          </a:r>
          <a:r>
            <a:rPr lang="es-ES_tradnl" sz="1800" kern="1200" noProof="0" dirty="0" err="1" smtClean="0"/>
            <a:t>participants</a:t>
          </a:r>
          <a:r>
            <a:rPr lang="es-ES_tradnl" sz="1800" kern="1200" noProof="0" dirty="0" smtClean="0"/>
            <a:t>?</a:t>
          </a:r>
          <a:endParaRPr lang="en-US" sz="1800" kern="1200" dirty="0"/>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chemeClr val="accent6">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did</a:t>
          </a:r>
          <a:r>
            <a:rPr lang="es-ES_tradnl" sz="1800" kern="1200" noProof="0" dirty="0" smtClean="0"/>
            <a:t> </a:t>
          </a:r>
          <a:r>
            <a:rPr lang="es-ES_tradnl" sz="1800" kern="1200" noProof="0" dirty="0" err="1" smtClean="0"/>
            <a:t>they</a:t>
          </a:r>
          <a:r>
            <a:rPr lang="es-ES_tradnl" sz="1800" kern="1200" noProof="0" dirty="0" smtClean="0"/>
            <a:t>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984807"/>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will</a:t>
          </a:r>
          <a:r>
            <a:rPr lang="es-ES_tradnl" sz="1800" kern="1200" noProof="0" dirty="0" smtClean="0"/>
            <a:t> </a:t>
          </a:r>
          <a:r>
            <a:rPr lang="es-ES_tradnl" sz="1800" kern="1200" noProof="0" dirty="0" err="1" smtClean="0"/>
            <a:t>they</a:t>
          </a:r>
          <a:r>
            <a:rPr lang="es-ES_tradnl" sz="1800" kern="1200" noProof="0" dirty="0" smtClean="0"/>
            <a:t> do </a:t>
          </a:r>
          <a:r>
            <a:rPr lang="es-ES_tradnl" sz="1800" kern="1200" noProof="0" dirty="0" err="1" smtClean="0"/>
            <a:t>next</a:t>
          </a:r>
          <a:r>
            <a:rPr lang="es-ES_tradnl" sz="1800" kern="1200" noProof="0" dirty="0" smtClean="0"/>
            <a:t>?</a:t>
          </a:r>
          <a:endParaRPr lang="es-ES_tradnl" sz="1800" kern="1200" noProof="0" dirty="0"/>
        </a:p>
      </dsp:txBody>
      <dsp:txXfrm>
        <a:off x="6069055" y="0"/>
        <a:ext cx="2660749" cy="8589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F6228"/>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F6228"/>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F6228"/>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F6228"/>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chemeClr val="accent3">
              <a:lumMod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chemeClr val="accent3">
              <a:lumMod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0404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tx1"/>
              </a:solidFill>
            </a:rPr>
            <a:t>Who are the participants?</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rgbClr val="40404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t>What did they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tx1">
            <a:lumMod val="65000"/>
            <a:lumOff val="35000"/>
          </a:schemeClr>
        </a:solidFill>
        <a:ln w="25400" cap="flat" cmpd="sng" algn="ctr">
          <a:solidFill>
            <a:schemeClr val="tx1">
              <a:lumMod val="75000"/>
              <a:lumOff val="2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solidFill>
                <a:schemeClr val="bg1"/>
              </a:solidFill>
            </a:rPr>
            <a:t>What will they do next?</a:t>
          </a:r>
          <a:endParaRPr lang="es-ES_tradnl" sz="1800" kern="1200" noProof="0" dirty="0">
            <a:solidFill>
              <a:schemeClr val="bg1"/>
            </a:solidFill>
          </a:endParaRPr>
        </a:p>
      </dsp:txBody>
      <dsp:txXfrm>
        <a:off x="6069055" y="0"/>
        <a:ext cx="2660749" cy="8589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0404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tx1"/>
              </a:solidFill>
            </a:rPr>
            <a:t>Who are the participants?</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rgbClr val="40404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t>What did they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tx1">
            <a:lumMod val="65000"/>
            <a:lumOff val="35000"/>
          </a:schemeClr>
        </a:solidFill>
        <a:ln w="25400" cap="flat" cmpd="sng" algn="ctr">
          <a:solidFill>
            <a:schemeClr val="tx1">
              <a:lumMod val="75000"/>
              <a:lumOff val="2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solidFill>
                <a:schemeClr val="bg1"/>
              </a:solidFill>
            </a:rPr>
            <a:t>What will they do next?</a:t>
          </a:r>
          <a:endParaRPr lang="es-ES_tradnl" sz="1800" kern="1200" noProof="0" dirty="0">
            <a:solidFill>
              <a:schemeClr val="bg1"/>
            </a:solidFill>
          </a:endParaRPr>
        </a:p>
      </dsp:txBody>
      <dsp:txXfrm>
        <a:off x="6069055" y="0"/>
        <a:ext cx="2660749" cy="8589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0404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tx1"/>
              </a:solidFill>
            </a:rPr>
            <a:t>Who are the participants?</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rgbClr val="40404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t>What did they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tx1">
            <a:lumMod val="65000"/>
            <a:lumOff val="35000"/>
          </a:schemeClr>
        </a:solidFill>
        <a:ln w="25400" cap="flat" cmpd="sng" algn="ctr">
          <a:solidFill>
            <a:schemeClr val="tx1">
              <a:lumMod val="75000"/>
              <a:lumOff val="2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solidFill>
                <a:schemeClr val="bg1"/>
              </a:solidFill>
            </a:rPr>
            <a:t>What will they do next?</a:t>
          </a:r>
          <a:endParaRPr lang="es-ES_tradnl" sz="1800" kern="1200" noProof="0" dirty="0">
            <a:solidFill>
              <a:schemeClr val="bg1"/>
            </a:solidFill>
          </a:endParaRPr>
        </a:p>
      </dsp:txBody>
      <dsp:txXfrm>
        <a:off x="6069055" y="0"/>
        <a:ext cx="2660749" cy="8589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0404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tx1"/>
              </a:solidFill>
            </a:rPr>
            <a:t>Who are the participants?</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rgbClr val="40404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t>What did they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tx1">
            <a:lumMod val="65000"/>
            <a:lumOff val="35000"/>
          </a:schemeClr>
        </a:solidFill>
        <a:ln w="25400" cap="flat" cmpd="sng" algn="ctr">
          <a:solidFill>
            <a:schemeClr val="tx1">
              <a:lumMod val="75000"/>
              <a:lumOff val="2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solidFill>
                <a:schemeClr val="bg1"/>
              </a:solidFill>
            </a:rPr>
            <a:t>What will they do next?</a:t>
          </a:r>
          <a:endParaRPr lang="es-ES_tradnl" sz="1800" kern="1200" noProof="0" dirty="0">
            <a:solidFill>
              <a:schemeClr val="bg1"/>
            </a:solidFill>
          </a:endParaRPr>
        </a:p>
      </dsp:txBody>
      <dsp:txXfrm>
        <a:off x="6069055" y="0"/>
        <a:ext cx="2660749" cy="858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solidFill>
          <a:schemeClr val="accent6">
            <a:lumMod val="50000"/>
          </a:schemeClr>
        </a:solidFill>
        <a:ln w="25400" cap="flat" cmpd="sng" algn="ctr">
          <a:solidFill>
            <a:srgbClr val="98480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Who</a:t>
          </a:r>
          <a:r>
            <a:rPr lang="es-ES_tradnl" sz="1800" kern="1200" noProof="0" dirty="0" smtClean="0"/>
            <a:t> are </a:t>
          </a:r>
          <a:r>
            <a:rPr lang="es-ES_tradnl" sz="1800" kern="1200" noProof="0" dirty="0" err="1" smtClean="0"/>
            <a:t>the</a:t>
          </a:r>
          <a:r>
            <a:rPr lang="es-ES_tradnl" sz="1800" kern="1200" noProof="0" dirty="0" smtClean="0"/>
            <a:t> </a:t>
          </a:r>
          <a:r>
            <a:rPr lang="es-ES_tradnl" sz="1800" kern="1200" noProof="0" dirty="0" err="1" smtClean="0"/>
            <a:t>participants</a:t>
          </a:r>
          <a:r>
            <a:rPr lang="es-ES_tradnl" sz="1800" kern="1200" noProof="0" dirty="0" smtClean="0"/>
            <a:t>?</a:t>
          </a:r>
          <a:endParaRPr lang="en-US" sz="1800" kern="1200" dirty="0"/>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chemeClr val="accent6">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did</a:t>
          </a:r>
          <a:r>
            <a:rPr lang="es-ES_tradnl" sz="1800" kern="1200" noProof="0" dirty="0" smtClean="0"/>
            <a:t> </a:t>
          </a:r>
          <a:r>
            <a:rPr lang="es-ES_tradnl" sz="1800" kern="1200" noProof="0" dirty="0" err="1" smtClean="0"/>
            <a:t>they</a:t>
          </a:r>
          <a:r>
            <a:rPr lang="es-ES_tradnl" sz="1800" kern="1200" noProof="0" dirty="0" smtClean="0"/>
            <a:t>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984807"/>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will</a:t>
          </a:r>
          <a:r>
            <a:rPr lang="es-ES_tradnl" sz="1800" kern="1200" noProof="0" dirty="0" smtClean="0"/>
            <a:t> </a:t>
          </a:r>
          <a:r>
            <a:rPr lang="es-ES_tradnl" sz="1800" kern="1200" noProof="0" dirty="0" err="1" smtClean="0"/>
            <a:t>they</a:t>
          </a:r>
          <a:r>
            <a:rPr lang="es-ES_tradnl" sz="1800" kern="1200" noProof="0" dirty="0" smtClean="0"/>
            <a:t> do </a:t>
          </a:r>
          <a:r>
            <a:rPr lang="es-ES_tradnl" sz="1800" kern="1200" noProof="0" dirty="0" err="1" smtClean="0"/>
            <a:t>next</a:t>
          </a:r>
          <a:r>
            <a:rPr lang="es-ES_tradnl" sz="1800" kern="1200" noProof="0" dirty="0" smtClean="0"/>
            <a:t>?</a:t>
          </a:r>
          <a:endParaRPr lang="es-ES_tradnl" sz="1800" kern="1200" noProof="0" dirty="0"/>
        </a:p>
      </dsp:txBody>
      <dsp:txXfrm>
        <a:off x="6069055" y="0"/>
        <a:ext cx="2660749" cy="858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solidFill>
          <a:schemeClr val="accent6">
            <a:lumMod val="50000"/>
          </a:schemeClr>
        </a:solidFill>
        <a:ln w="25400" cap="flat" cmpd="sng" algn="ctr">
          <a:solidFill>
            <a:srgbClr val="98480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Who</a:t>
          </a:r>
          <a:r>
            <a:rPr lang="es-ES_tradnl" sz="1800" kern="1200" noProof="0" dirty="0" smtClean="0"/>
            <a:t> are </a:t>
          </a:r>
          <a:r>
            <a:rPr lang="es-ES_tradnl" sz="1800" kern="1200" noProof="0" dirty="0" err="1" smtClean="0"/>
            <a:t>the</a:t>
          </a:r>
          <a:r>
            <a:rPr lang="es-ES_tradnl" sz="1800" kern="1200" noProof="0" dirty="0" smtClean="0"/>
            <a:t> </a:t>
          </a:r>
          <a:r>
            <a:rPr lang="es-ES_tradnl" sz="1800" kern="1200" noProof="0" dirty="0" err="1" smtClean="0"/>
            <a:t>participants</a:t>
          </a:r>
          <a:r>
            <a:rPr lang="es-ES_tradnl" sz="1800" kern="1200" noProof="0" dirty="0" smtClean="0"/>
            <a:t>?</a:t>
          </a:r>
          <a:endParaRPr lang="en-US" sz="1800" kern="1200" dirty="0"/>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chemeClr val="accent6">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did</a:t>
          </a:r>
          <a:r>
            <a:rPr lang="es-ES_tradnl" sz="1800" kern="1200" noProof="0" dirty="0" smtClean="0"/>
            <a:t> </a:t>
          </a:r>
          <a:r>
            <a:rPr lang="es-ES_tradnl" sz="1800" kern="1200" noProof="0" dirty="0" err="1" smtClean="0"/>
            <a:t>they</a:t>
          </a:r>
          <a:r>
            <a:rPr lang="es-ES_tradnl" sz="1800" kern="1200" noProof="0" dirty="0" smtClean="0"/>
            <a:t>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984807"/>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will</a:t>
          </a:r>
          <a:r>
            <a:rPr lang="es-ES_tradnl" sz="1800" kern="1200" noProof="0" dirty="0" smtClean="0"/>
            <a:t> </a:t>
          </a:r>
          <a:r>
            <a:rPr lang="es-ES_tradnl" sz="1800" kern="1200" noProof="0" dirty="0" err="1" smtClean="0"/>
            <a:t>they</a:t>
          </a:r>
          <a:r>
            <a:rPr lang="es-ES_tradnl" sz="1800" kern="1200" noProof="0" dirty="0" smtClean="0"/>
            <a:t> do </a:t>
          </a:r>
          <a:r>
            <a:rPr lang="es-ES_tradnl" sz="1800" kern="1200" noProof="0" dirty="0" err="1" smtClean="0"/>
            <a:t>next</a:t>
          </a:r>
          <a:r>
            <a:rPr lang="es-ES_tradnl" sz="1800" kern="1200" noProof="0" dirty="0" smtClean="0"/>
            <a:t>?</a:t>
          </a:r>
          <a:endParaRPr lang="es-ES_tradnl" sz="1800" kern="1200" noProof="0" dirty="0"/>
        </a:p>
      </dsp:txBody>
      <dsp:txXfrm>
        <a:off x="6069055" y="0"/>
        <a:ext cx="2660749" cy="858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solidFill>
          <a:schemeClr val="accent6">
            <a:lumMod val="50000"/>
          </a:schemeClr>
        </a:solidFill>
        <a:ln w="25400" cap="flat" cmpd="sng" algn="ctr">
          <a:solidFill>
            <a:srgbClr val="98480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Who</a:t>
          </a:r>
          <a:r>
            <a:rPr lang="es-ES_tradnl" sz="1800" kern="1200" noProof="0" dirty="0" smtClean="0"/>
            <a:t> are </a:t>
          </a:r>
          <a:r>
            <a:rPr lang="es-ES_tradnl" sz="1800" kern="1200" noProof="0" dirty="0" err="1" smtClean="0"/>
            <a:t>the</a:t>
          </a:r>
          <a:r>
            <a:rPr lang="es-ES_tradnl" sz="1800" kern="1200" noProof="0" dirty="0" smtClean="0"/>
            <a:t> </a:t>
          </a:r>
          <a:r>
            <a:rPr lang="es-ES_tradnl" sz="1800" kern="1200" noProof="0" dirty="0" err="1" smtClean="0"/>
            <a:t>participants</a:t>
          </a:r>
          <a:r>
            <a:rPr lang="es-ES_tradnl" sz="1800" kern="1200" noProof="0" dirty="0" smtClean="0"/>
            <a:t>?</a:t>
          </a:r>
          <a:endParaRPr lang="en-US" sz="1800" kern="1200" dirty="0"/>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chemeClr val="accent6">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did</a:t>
          </a:r>
          <a:r>
            <a:rPr lang="es-ES_tradnl" sz="1800" kern="1200" noProof="0" dirty="0" smtClean="0"/>
            <a:t> </a:t>
          </a:r>
          <a:r>
            <a:rPr lang="es-ES_tradnl" sz="1800" kern="1200" noProof="0" dirty="0" err="1" smtClean="0"/>
            <a:t>they</a:t>
          </a:r>
          <a:r>
            <a:rPr lang="es-ES_tradnl" sz="1800" kern="1200" noProof="0" dirty="0" smtClean="0"/>
            <a:t>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984807"/>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will</a:t>
          </a:r>
          <a:r>
            <a:rPr lang="es-ES_tradnl" sz="1800" kern="1200" noProof="0" dirty="0" smtClean="0"/>
            <a:t> </a:t>
          </a:r>
          <a:r>
            <a:rPr lang="es-ES_tradnl" sz="1800" kern="1200" noProof="0" dirty="0" err="1" smtClean="0"/>
            <a:t>they</a:t>
          </a:r>
          <a:r>
            <a:rPr lang="es-ES_tradnl" sz="1800" kern="1200" noProof="0" dirty="0" smtClean="0"/>
            <a:t> do </a:t>
          </a:r>
          <a:r>
            <a:rPr lang="es-ES_tradnl" sz="1800" kern="1200" noProof="0" dirty="0" err="1" smtClean="0"/>
            <a:t>next</a:t>
          </a:r>
          <a:r>
            <a:rPr lang="es-ES_tradnl" sz="1800" kern="1200" noProof="0" dirty="0" smtClean="0"/>
            <a:t>?</a:t>
          </a:r>
          <a:endParaRPr lang="es-ES_tradnl" sz="1800" kern="1200" noProof="0" dirty="0"/>
        </a:p>
      </dsp:txBody>
      <dsp:txXfrm>
        <a:off x="6069055" y="0"/>
        <a:ext cx="2660749" cy="858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solidFill>
          <a:schemeClr val="accent6">
            <a:lumMod val="50000"/>
          </a:schemeClr>
        </a:solidFill>
        <a:ln w="25400" cap="flat" cmpd="sng" algn="ctr">
          <a:solidFill>
            <a:srgbClr val="98480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Who</a:t>
          </a:r>
          <a:r>
            <a:rPr lang="es-ES_tradnl" sz="1800" kern="1200" noProof="0" dirty="0" smtClean="0"/>
            <a:t> are </a:t>
          </a:r>
          <a:r>
            <a:rPr lang="es-ES_tradnl" sz="1800" kern="1200" noProof="0" dirty="0" err="1" smtClean="0"/>
            <a:t>the</a:t>
          </a:r>
          <a:r>
            <a:rPr lang="es-ES_tradnl" sz="1800" kern="1200" noProof="0" dirty="0" smtClean="0"/>
            <a:t> </a:t>
          </a:r>
          <a:r>
            <a:rPr lang="es-ES_tradnl" sz="1800" kern="1200" noProof="0" dirty="0" err="1" smtClean="0"/>
            <a:t>participants</a:t>
          </a:r>
          <a:r>
            <a:rPr lang="es-ES_tradnl" sz="1800" kern="1200" noProof="0" dirty="0" smtClean="0"/>
            <a:t>?</a:t>
          </a:r>
          <a:endParaRPr lang="en-US" sz="1800" kern="1200" dirty="0"/>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chemeClr val="accent6">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did</a:t>
          </a:r>
          <a:r>
            <a:rPr lang="es-ES_tradnl" sz="1800" kern="1200" noProof="0" dirty="0" smtClean="0"/>
            <a:t> </a:t>
          </a:r>
          <a:r>
            <a:rPr lang="es-ES_tradnl" sz="1800" kern="1200" noProof="0" dirty="0" err="1" smtClean="0"/>
            <a:t>they</a:t>
          </a:r>
          <a:r>
            <a:rPr lang="es-ES_tradnl" sz="1800" kern="1200" noProof="0" dirty="0" smtClean="0"/>
            <a:t>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984807"/>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will</a:t>
          </a:r>
          <a:r>
            <a:rPr lang="es-ES_tradnl" sz="1800" kern="1200" noProof="0" dirty="0" smtClean="0"/>
            <a:t> </a:t>
          </a:r>
          <a:r>
            <a:rPr lang="es-ES_tradnl" sz="1800" kern="1200" noProof="0" dirty="0" err="1" smtClean="0"/>
            <a:t>they</a:t>
          </a:r>
          <a:r>
            <a:rPr lang="es-ES_tradnl" sz="1800" kern="1200" noProof="0" dirty="0" smtClean="0"/>
            <a:t> do </a:t>
          </a:r>
          <a:r>
            <a:rPr lang="es-ES_tradnl" sz="1800" kern="1200" noProof="0" dirty="0" err="1" smtClean="0"/>
            <a:t>next</a:t>
          </a:r>
          <a:r>
            <a:rPr lang="es-ES_tradnl" sz="1800" kern="1200" noProof="0" dirty="0" smtClean="0"/>
            <a:t>?</a:t>
          </a:r>
          <a:endParaRPr lang="es-ES_tradnl" sz="1800" kern="1200" noProof="0" dirty="0"/>
        </a:p>
      </dsp:txBody>
      <dsp:txXfrm>
        <a:off x="6069055" y="0"/>
        <a:ext cx="2660749" cy="858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solidFill>
          <a:schemeClr val="accent6">
            <a:lumMod val="50000"/>
          </a:schemeClr>
        </a:solidFill>
        <a:ln w="25400" cap="flat" cmpd="sng" algn="ctr">
          <a:solidFill>
            <a:srgbClr val="98480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Who</a:t>
          </a:r>
          <a:r>
            <a:rPr lang="es-ES_tradnl" sz="1800" kern="1200" noProof="0" dirty="0" smtClean="0"/>
            <a:t> are </a:t>
          </a:r>
          <a:r>
            <a:rPr lang="es-ES_tradnl" sz="1800" kern="1200" noProof="0" dirty="0" err="1" smtClean="0"/>
            <a:t>the</a:t>
          </a:r>
          <a:r>
            <a:rPr lang="es-ES_tradnl" sz="1800" kern="1200" noProof="0" dirty="0" smtClean="0"/>
            <a:t> </a:t>
          </a:r>
          <a:r>
            <a:rPr lang="es-ES_tradnl" sz="1800" kern="1200" noProof="0" dirty="0" err="1" smtClean="0"/>
            <a:t>participants</a:t>
          </a:r>
          <a:r>
            <a:rPr lang="es-ES_tradnl" sz="1800" kern="1200" noProof="0" dirty="0" smtClean="0"/>
            <a:t>?</a:t>
          </a:r>
          <a:endParaRPr lang="en-US" sz="1800" kern="1200" dirty="0"/>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chemeClr val="accent6">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did</a:t>
          </a:r>
          <a:r>
            <a:rPr lang="es-ES_tradnl" sz="1800" kern="1200" noProof="0" dirty="0" smtClean="0"/>
            <a:t> </a:t>
          </a:r>
          <a:r>
            <a:rPr lang="es-ES_tradnl" sz="1800" kern="1200" noProof="0" dirty="0" err="1" smtClean="0"/>
            <a:t>they</a:t>
          </a:r>
          <a:r>
            <a:rPr lang="es-ES_tradnl" sz="1800" kern="1200" noProof="0" dirty="0" smtClean="0"/>
            <a:t>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984807"/>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will</a:t>
          </a:r>
          <a:r>
            <a:rPr lang="es-ES_tradnl" sz="1800" kern="1200" noProof="0" dirty="0" smtClean="0"/>
            <a:t> </a:t>
          </a:r>
          <a:r>
            <a:rPr lang="es-ES_tradnl" sz="1800" kern="1200" noProof="0" dirty="0" err="1" smtClean="0"/>
            <a:t>they</a:t>
          </a:r>
          <a:r>
            <a:rPr lang="es-ES_tradnl" sz="1800" kern="1200" noProof="0" dirty="0" smtClean="0"/>
            <a:t> do </a:t>
          </a:r>
          <a:r>
            <a:rPr lang="es-ES_tradnl" sz="1800" kern="1200" noProof="0" dirty="0" err="1" smtClean="0"/>
            <a:t>next</a:t>
          </a:r>
          <a:r>
            <a:rPr lang="es-ES_tradnl" sz="1800" kern="1200" noProof="0" dirty="0" smtClean="0"/>
            <a:t>?</a:t>
          </a:r>
          <a:endParaRPr lang="es-ES_tradnl" sz="1800" kern="1200" noProof="0" dirty="0"/>
        </a:p>
      </dsp:txBody>
      <dsp:txXfrm>
        <a:off x="6069055" y="0"/>
        <a:ext cx="2660749" cy="858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solidFill>
          <a:schemeClr val="accent6">
            <a:lumMod val="50000"/>
          </a:schemeClr>
        </a:solidFill>
        <a:ln w="25400" cap="flat" cmpd="sng" algn="ctr">
          <a:solidFill>
            <a:srgbClr val="98480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Who</a:t>
          </a:r>
          <a:r>
            <a:rPr lang="es-ES_tradnl" sz="1800" kern="1200" noProof="0" dirty="0" smtClean="0"/>
            <a:t> are </a:t>
          </a:r>
          <a:r>
            <a:rPr lang="es-ES_tradnl" sz="1800" kern="1200" noProof="0" dirty="0" err="1" smtClean="0"/>
            <a:t>the</a:t>
          </a:r>
          <a:r>
            <a:rPr lang="es-ES_tradnl" sz="1800" kern="1200" noProof="0" dirty="0" smtClean="0"/>
            <a:t> </a:t>
          </a:r>
          <a:r>
            <a:rPr lang="es-ES_tradnl" sz="1800" kern="1200" noProof="0" dirty="0" err="1" smtClean="0"/>
            <a:t>participants</a:t>
          </a:r>
          <a:r>
            <a:rPr lang="es-ES_tradnl" sz="1800" kern="1200" noProof="0" dirty="0" smtClean="0"/>
            <a:t>?</a:t>
          </a:r>
          <a:endParaRPr lang="en-US" sz="1800" kern="1200" dirty="0"/>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lt1"/>
        </a:solidFill>
        <a:ln w="25400" cap="flat" cmpd="sng" algn="ctr">
          <a:solidFill>
            <a:schemeClr val="accent6">
              <a:lumMod val="5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did</a:t>
          </a:r>
          <a:r>
            <a:rPr lang="es-ES_tradnl" sz="1800" kern="1200" noProof="0" dirty="0" smtClean="0"/>
            <a:t> </a:t>
          </a:r>
          <a:r>
            <a:rPr lang="es-ES_tradnl" sz="1800" kern="1200" noProof="0" dirty="0" err="1" smtClean="0"/>
            <a:t>they</a:t>
          </a:r>
          <a:r>
            <a:rPr lang="es-ES_tradnl" sz="1800" kern="1200" noProof="0" dirty="0" smtClean="0"/>
            <a:t> do?</a:t>
          </a:r>
          <a:endParaRPr lang="es-ES_tradnl" sz="1800" kern="1200" noProof="0" dirty="0"/>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984807"/>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_tradnl" sz="1800" kern="1200" noProof="0" dirty="0" smtClean="0"/>
            <a:t> </a:t>
          </a:r>
          <a:r>
            <a:rPr lang="es-ES_tradnl" sz="1800" kern="1200" noProof="0" dirty="0" err="1" smtClean="0"/>
            <a:t>What</a:t>
          </a:r>
          <a:r>
            <a:rPr lang="es-ES_tradnl" sz="1800" kern="1200" noProof="0" dirty="0" smtClean="0"/>
            <a:t> </a:t>
          </a:r>
          <a:r>
            <a:rPr lang="es-ES_tradnl" sz="1800" kern="1200" noProof="0" dirty="0" err="1" smtClean="0"/>
            <a:t>will</a:t>
          </a:r>
          <a:r>
            <a:rPr lang="es-ES_tradnl" sz="1800" kern="1200" noProof="0" dirty="0" smtClean="0"/>
            <a:t> </a:t>
          </a:r>
          <a:r>
            <a:rPr lang="es-ES_tradnl" sz="1800" kern="1200" noProof="0" dirty="0" err="1" smtClean="0"/>
            <a:t>they</a:t>
          </a:r>
          <a:r>
            <a:rPr lang="es-ES_tradnl" sz="1800" kern="1200" noProof="0" dirty="0" smtClean="0"/>
            <a:t> do </a:t>
          </a:r>
          <a:r>
            <a:rPr lang="es-ES_tradnl" sz="1800" kern="1200" noProof="0" dirty="0" err="1" smtClean="0"/>
            <a:t>next</a:t>
          </a:r>
          <a:r>
            <a:rPr lang="es-ES_tradnl" sz="1800" kern="1200" noProof="0" dirty="0" smtClean="0"/>
            <a:t>?</a:t>
          </a:r>
          <a:endParaRPr lang="es-ES_tradnl" sz="1800" kern="1200" noProof="0" dirty="0"/>
        </a:p>
      </dsp:txBody>
      <dsp:txXfrm>
        <a:off x="6069055" y="0"/>
        <a:ext cx="2660749" cy="858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F6228"/>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4ED-CEE9-9147-8C72-852DD84CA51C}">
      <dsp:nvSpPr>
        <dsp:cNvPr id="0" name=""/>
        <dsp:cNvSpPr/>
      </dsp:nvSpPr>
      <dsp:spPr>
        <a:xfrm>
          <a:off x="0" y="0"/>
          <a:ext cx="3519704" cy="858955"/>
        </a:xfrm>
        <a:prstGeom prst="homePlate">
          <a:avLst/>
        </a:prstGeom>
        <a:noFill/>
        <a:ln w="25400" cap="flat" cmpd="sng" algn="ctr">
          <a:solidFill>
            <a:srgbClr val="4F6228"/>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s-ES_tradnl" sz="1800" kern="1200" noProof="0" dirty="0" smtClean="0">
              <a:solidFill>
                <a:schemeClr val="tx1"/>
              </a:solidFill>
            </a:rPr>
            <a:t> </a:t>
          </a:r>
          <a:r>
            <a:rPr lang="en-US" sz="1800" kern="1200" noProof="0" dirty="0" smtClean="0">
              <a:solidFill>
                <a:schemeClr val="tx1"/>
              </a:solidFill>
            </a:rPr>
            <a:t>Who are the participants</a:t>
          </a:r>
          <a:r>
            <a:rPr lang="es-ES_tradnl" sz="1800" kern="1200" noProof="0" dirty="0" smtClean="0">
              <a:solidFill>
                <a:schemeClr val="tx1"/>
              </a:solidFill>
            </a:rPr>
            <a:t>?</a:t>
          </a:r>
          <a:endParaRPr lang="en-US" sz="1800" kern="1200" dirty="0">
            <a:solidFill>
              <a:schemeClr val="tx1"/>
            </a:solidFill>
          </a:endParaRPr>
        </a:p>
      </dsp:txBody>
      <dsp:txXfrm>
        <a:off x="0" y="0"/>
        <a:ext cx="3304965" cy="858955"/>
      </dsp:txXfrm>
    </dsp:sp>
    <dsp:sp modelId="{E6337610-EE44-2445-BE37-C82E3F9B18A1}">
      <dsp:nvSpPr>
        <dsp:cNvPr id="0" name=""/>
        <dsp:cNvSpPr/>
      </dsp:nvSpPr>
      <dsp:spPr>
        <a:xfrm>
          <a:off x="2819788" y="0"/>
          <a:ext cx="3519704" cy="858955"/>
        </a:xfrm>
        <a:prstGeom prst="chevron">
          <a:avLst/>
        </a:prstGeom>
        <a:solidFill>
          <a:schemeClr val="accent3">
            <a:lumMod val="50000"/>
          </a:schemeClr>
        </a:solidFill>
        <a:ln w="25400" cap="flat" cmpd="sng" algn="ctr">
          <a:solidFill>
            <a:srgbClr val="77933C"/>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bg1"/>
              </a:solidFill>
            </a:rPr>
            <a:t>What did they do?</a:t>
          </a:r>
          <a:endParaRPr lang="es-ES_tradnl" sz="1800" kern="1200" noProof="0" dirty="0">
            <a:solidFill>
              <a:schemeClr val="bg1"/>
            </a:solidFill>
          </a:endParaRPr>
        </a:p>
      </dsp:txBody>
      <dsp:txXfrm>
        <a:off x="3249266" y="0"/>
        <a:ext cx="2660749" cy="858955"/>
      </dsp:txXfrm>
    </dsp:sp>
    <dsp:sp modelId="{40098D21-369D-E948-A5FE-ED1146C3DF65}">
      <dsp:nvSpPr>
        <dsp:cNvPr id="0" name=""/>
        <dsp:cNvSpPr/>
      </dsp:nvSpPr>
      <dsp:spPr>
        <a:xfrm>
          <a:off x="5639577" y="0"/>
          <a:ext cx="3519704" cy="858955"/>
        </a:xfrm>
        <a:prstGeom prst="chevron">
          <a:avLst/>
        </a:prstGeom>
        <a:solidFill>
          <a:schemeClr val="lt1"/>
        </a:solidFill>
        <a:ln w="25400" cap="flat" cmpd="sng" algn="ctr">
          <a:solidFill>
            <a:srgbClr val="4F6228"/>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noProof="0" dirty="0" smtClean="0"/>
            <a:t>What will they do next?</a:t>
          </a:r>
          <a:endParaRPr lang="es-ES_tradnl" sz="1800" kern="1200" noProof="0" dirty="0"/>
        </a:p>
      </dsp:txBody>
      <dsp:txXfrm>
        <a:off x="6069055" y="0"/>
        <a:ext cx="2660749" cy="85895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pPr/>
              <a:t>August 24,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32495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August 24,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5332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August 24,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7195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August 24,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67771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August 24,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63242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pPr/>
              <a:t>August 24,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28481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August 24,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99412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August 24,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22967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August 24,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86831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August 24,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27693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August 24,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5274464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August 24,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04100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7"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7" Type="http://schemas.openxmlformats.org/officeDocument/2006/relationships/chart" Target="../charts/chart11.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8007"/>
            <a:ext cx="9144000" cy="4840224"/>
          </a:xfrm>
          <a:prstGeom prst="rect">
            <a:avLst/>
          </a:prstGeom>
        </p:spPr>
      </p:pic>
      <p:sp>
        <p:nvSpPr>
          <p:cNvPr id="2" name="Title 1"/>
          <p:cNvSpPr>
            <a:spLocks noGrp="1"/>
          </p:cNvSpPr>
          <p:nvPr>
            <p:ph type="ctrTitle"/>
          </p:nvPr>
        </p:nvSpPr>
        <p:spPr>
          <a:xfrm>
            <a:off x="685800" y="4984560"/>
            <a:ext cx="7772400" cy="1470025"/>
          </a:xfrm>
        </p:spPr>
        <p:txBody>
          <a:bodyPr>
            <a:normAutofit fontScale="90000"/>
          </a:bodyPr>
          <a:lstStyle/>
          <a:p>
            <a:r>
              <a:rPr lang="en-US" b="1" dirty="0" smtClean="0"/>
              <a:t>IDDS </a:t>
            </a:r>
            <a:r>
              <a:rPr lang="en-US" b="1" dirty="0" err="1" smtClean="0"/>
              <a:t>D’kar</a:t>
            </a:r>
            <a:r>
              <a:rPr lang="en-US" b="1" dirty="0" smtClean="0"/>
              <a:t/>
            </a:r>
            <a:br>
              <a:rPr lang="en-US" b="1" dirty="0" smtClean="0"/>
            </a:br>
            <a:r>
              <a:rPr lang="en-US" b="1" dirty="0" smtClean="0"/>
              <a:t>Botswana</a:t>
            </a:r>
            <a:r>
              <a:rPr lang="en-US" b="1" dirty="0"/>
              <a:t/>
            </a:r>
            <a:br>
              <a:rPr lang="en-US" b="1" dirty="0"/>
            </a:br>
            <a:r>
              <a:rPr lang="en-US" sz="2200" b="1" dirty="0" smtClean="0"/>
              <a:t>August 2 – 16, 2015</a:t>
            </a:r>
            <a:endParaRPr lang="en-US" sz="2200" b="1" dirty="0"/>
          </a:p>
        </p:txBody>
      </p:sp>
      <p:sp>
        <p:nvSpPr>
          <p:cNvPr id="3" name="Subtitle 2"/>
          <p:cNvSpPr>
            <a:spLocks noGrp="1"/>
          </p:cNvSpPr>
          <p:nvPr>
            <p:ph type="subTitle" idx="1"/>
          </p:nvPr>
        </p:nvSpPr>
        <p:spPr>
          <a:xfrm>
            <a:off x="216645" y="1244588"/>
            <a:ext cx="8521700" cy="741829"/>
          </a:xfrm>
        </p:spPr>
        <p:txBody>
          <a:bodyPr/>
          <a:lstStyle/>
          <a:p>
            <a:r>
              <a:rPr lang="en-US" dirty="0" smtClean="0">
                <a:solidFill>
                  <a:schemeClr val="tx1"/>
                </a:solidFill>
              </a:rPr>
              <a:t>2 weeks, 35participants, 6 prototypes</a:t>
            </a:r>
            <a:endParaRPr lang="en-US" dirty="0">
              <a:solidFill>
                <a:schemeClr val="tx1"/>
              </a:solidFill>
            </a:endParaRPr>
          </a:p>
        </p:txBody>
      </p:sp>
      <p:pic>
        <p:nvPicPr>
          <p:cNvPr id="7" name="Picture 6" descr="IDIN.logo.block2.blue.pms.ai"/>
          <p:cNvPicPr>
            <a:picLocks noChangeAspect="1"/>
          </p:cNvPicPr>
          <p:nvPr/>
        </p:nvPicPr>
        <p:blipFill rotWithShape="1">
          <a:blip r:embed="rId3" cstate="email">
            <a:extLst>
              <a:ext uri="{28A0092B-C50C-407E-A947-70E740481C1C}">
                <a14:useLocalDpi xmlns:a14="http://schemas.microsoft.com/office/drawing/2010/main"/>
              </a:ext>
            </a:extLst>
          </a:blip>
          <a:srcRect l="14588" t="34933" r="11024" b="46933"/>
          <a:stretch/>
        </p:blipFill>
        <p:spPr>
          <a:xfrm>
            <a:off x="216645" y="0"/>
            <a:ext cx="3630707" cy="683900"/>
          </a:xfrm>
          <a:prstGeom prst="rect">
            <a:avLst/>
          </a:prstGeom>
        </p:spPr>
      </p:pic>
    </p:spTree>
    <p:extLst>
      <p:ext uri="{BB962C8B-B14F-4D97-AF65-F5344CB8AC3E}">
        <p14:creationId xmlns:p14="http://schemas.microsoft.com/office/powerpoint/2010/main" val="19468244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4270"/>
            <a:ext cx="8229600" cy="1143000"/>
          </a:xfrm>
        </p:spPr>
        <p:txBody>
          <a:bodyPr/>
          <a:lstStyle/>
          <a:p>
            <a:r>
              <a:rPr lang="en-US" b="1" dirty="0" smtClean="0"/>
              <a:t>What did they do?</a:t>
            </a:r>
            <a:endParaRPr lang="en-US" b="1" dirty="0"/>
          </a:p>
        </p:txBody>
      </p:sp>
      <p:pic>
        <p:nvPicPr>
          <p:cNvPr id="5" name="Picture 4" descr="IDIN.logo.block2.blue.pms.ai"/>
          <p:cNvPicPr>
            <a:picLocks noChangeAspect="1"/>
          </p:cNvPicPr>
          <p:nvPr/>
        </p:nvPicPr>
        <p:blipFill rotWithShape="1">
          <a:blip r:embed="rId2" cstate="email">
            <a:extLst>
              <a:ext uri="{28A0092B-C50C-407E-A947-70E740481C1C}">
                <a14:useLocalDpi xmlns:a14="http://schemas.microsoft.com/office/drawing/2010/main"/>
              </a:ext>
            </a:extLst>
          </a:blip>
          <a:srcRect l="14588" t="34933" r="11024" b="46933"/>
          <a:stretch/>
        </p:blipFill>
        <p:spPr>
          <a:xfrm>
            <a:off x="216645" y="0"/>
            <a:ext cx="3630707" cy="683900"/>
          </a:xfrm>
          <a:prstGeom prst="rect">
            <a:avLst/>
          </a:prstGeom>
        </p:spPr>
      </p:pic>
    </p:spTree>
    <p:extLst>
      <p:ext uri="{BB962C8B-B14F-4D97-AF65-F5344CB8AC3E}">
        <p14:creationId xmlns:p14="http://schemas.microsoft.com/office/powerpoint/2010/main" val="1141178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94"/>
            <a:ext cx="8229600" cy="1359605"/>
          </a:xfrm>
        </p:spPr>
        <p:txBody>
          <a:bodyPr/>
          <a:lstStyle/>
          <a:p>
            <a:r>
              <a:rPr lang="en-US" b="1" dirty="0" smtClean="0"/>
              <a:t>Favorite Moments</a:t>
            </a:r>
            <a:endParaRPr lang="en-US" b="1" dirty="0"/>
          </a:p>
        </p:txBody>
      </p:sp>
      <p:sp>
        <p:nvSpPr>
          <p:cNvPr id="3" name="Content Placeholder 2"/>
          <p:cNvSpPr>
            <a:spLocks noGrp="1"/>
          </p:cNvSpPr>
          <p:nvPr>
            <p:ph idx="1"/>
          </p:nvPr>
        </p:nvSpPr>
        <p:spPr>
          <a:xfrm>
            <a:off x="457200" y="885419"/>
            <a:ext cx="8229600" cy="5046178"/>
          </a:xfrm>
        </p:spPr>
        <p:txBody>
          <a:bodyPr>
            <a:normAutofit fontScale="47500" lnSpcReduction="20000"/>
          </a:bodyPr>
          <a:lstStyle/>
          <a:p>
            <a:pPr marL="0" indent="0">
              <a:buNone/>
            </a:pPr>
            <a:r>
              <a:rPr lang="en-US" dirty="0"/>
              <a:t>		</a:t>
            </a:r>
            <a:r>
              <a:rPr lang="en-US" sz="7000" dirty="0"/>
              <a:t>	</a:t>
            </a:r>
            <a:r>
              <a:rPr lang="en-US" sz="7000" dirty="0" smtClean="0"/>
              <a:t>			</a:t>
            </a:r>
            <a:r>
              <a:rPr lang="en-US" sz="7000" dirty="0" smtClean="0">
                <a:solidFill>
                  <a:srgbClr val="000090"/>
                </a:solidFill>
              </a:rPr>
              <a:t>Build</a:t>
            </a:r>
            <a:r>
              <a:rPr lang="en-US" sz="7000" dirty="0">
                <a:solidFill>
                  <a:srgbClr val="000090"/>
                </a:solidFill>
              </a:rPr>
              <a:t>-Its  </a:t>
            </a:r>
            <a:r>
              <a:rPr lang="en-US" sz="7000" dirty="0"/>
              <a:t>		</a:t>
            </a:r>
            <a:endParaRPr lang="en-US" dirty="0"/>
          </a:p>
          <a:p>
            <a:pPr marL="0" indent="0">
              <a:buNone/>
            </a:pPr>
            <a:r>
              <a:rPr lang="en-US" dirty="0" smtClean="0"/>
              <a:t>		</a:t>
            </a:r>
            <a:r>
              <a:rPr lang="en-US" dirty="0" smtClean="0">
                <a:solidFill>
                  <a:srgbClr val="9BBB59"/>
                </a:solidFill>
              </a:rPr>
              <a:t>Design </a:t>
            </a:r>
            <a:r>
              <a:rPr lang="en-US" dirty="0">
                <a:solidFill>
                  <a:srgbClr val="9BBB59"/>
                </a:solidFill>
              </a:rPr>
              <a:t>challenges</a:t>
            </a:r>
            <a:r>
              <a:rPr lang="en-US" dirty="0"/>
              <a:t>				</a:t>
            </a:r>
            <a:r>
              <a:rPr lang="en-US" sz="5900" dirty="0">
                <a:solidFill>
                  <a:schemeClr val="accent6"/>
                </a:solidFill>
              </a:rPr>
              <a:t>Learning from organizers</a:t>
            </a:r>
            <a:r>
              <a:rPr lang="en-US" sz="5900" dirty="0"/>
              <a:t> </a:t>
            </a:r>
          </a:p>
          <a:p>
            <a:pPr marL="0" indent="0">
              <a:buNone/>
            </a:pPr>
            <a:r>
              <a:rPr lang="en-US" dirty="0"/>
              <a:t> </a:t>
            </a:r>
          </a:p>
          <a:p>
            <a:pPr marL="0" indent="0">
              <a:buNone/>
            </a:pPr>
            <a:r>
              <a:rPr lang="en-US" sz="4200" dirty="0">
                <a:solidFill>
                  <a:schemeClr val="accent4">
                    <a:lumMod val="75000"/>
                  </a:schemeClr>
                </a:solidFill>
              </a:rPr>
              <a:t>Participant presentations</a:t>
            </a:r>
            <a:r>
              <a:rPr lang="en-US" dirty="0"/>
              <a:t>						</a:t>
            </a:r>
            <a:r>
              <a:rPr lang="en-US" dirty="0" smtClean="0">
                <a:solidFill>
                  <a:schemeClr val="accent3"/>
                </a:solidFill>
              </a:rPr>
              <a:t>Jacob’s </a:t>
            </a:r>
            <a:r>
              <a:rPr lang="en-US" dirty="0">
                <a:solidFill>
                  <a:schemeClr val="accent3"/>
                </a:solidFill>
              </a:rPr>
              <a:t>video</a:t>
            </a:r>
          </a:p>
          <a:p>
            <a:pPr marL="0" indent="0">
              <a:buNone/>
            </a:pPr>
            <a:r>
              <a:rPr lang="en-US" dirty="0"/>
              <a:t> </a:t>
            </a:r>
          </a:p>
          <a:p>
            <a:pPr marL="0" indent="0">
              <a:buNone/>
            </a:pPr>
            <a:r>
              <a:rPr lang="en-US" sz="7000" dirty="0">
                <a:solidFill>
                  <a:schemeClr val="accent2">
                    <a:lumMod val="75000"/>
                  </a:schemeClr>
                </a:solidFill>
              </a:rPr>
              <a:t>Prototyping/modeling/experimenting </a:t>
            </a:r>
            <a:r>
              <a:rPr lang="en-US" sz="7000" dirty="0"/>
              <a:t>	</a:t>
            </a:r>
            <a:r>
              <a:rPr lang="en-US" sz="4200" dirty="0" err="1" smtClean="0">
                <a:solidFill>
                  <a:schemeClr val="tx2"/>
                </a:solidFill>
              </a:rPr>
              <a:t>Ora</a:t>
            </a:r>
            <a:r>
              <a:rPr lang="en-US" sz="4200" dirty="0" smtClean="0">
                <a:solidFill>
                  <a:schemeClr val="tx2"/>
                </a:solidFill>
              </a:rPr>
              <a:t> </a:t>
            </a:r>
            <a:r>
              <a:rPr lang="en-US" sz="4200" dirty="0" err="1" smtClean="0">
                <a:solidFill>
                  <a:schemeClr val="tx2"/>
                </a:solidFill>
              </a:rPr>
              <a:t>Molelo</a:t>
            </a:r>
            <a:endParaRPr lang="en-US" sz="4200" dirty="0"/>
          </a:p>
          <a:p>
            <a:pPr marL="0" indent="0">
              <a:buNone/>
            </a:pPr>
            <a:r>
              <a:rPr lang="en-US" dirty="0"/>
              <a:t> </a:t>
            </a:r>
            <a:endParaRPr lang="en-US" dirty="0">
              <a:solidFill>
                <a:schemeClr val="accent5">
                  <a:lumMod val="75000"/>
                </a:schemeClr>
              </a:solidFill>
            </a:endParaRPr>
          </a:p>
          <a:p>
            <a:pPr marL="0" indent="0">
              <a:buNone/>
            </a:pPr>
            <a:r>
              <a:rPr lang="en-US" sz="4200" dirty="0" smtClean="0">
                <a:solidFill>
                  <a:schemeClr val="accent5">
                    <a:lumMod val="75000"/>
                  </a:schemeClr>
                </a:solidFill>
              </a:rPr>
              <a:t>			Meeting </a:t>
            </a:r>
            <a:r>
              <a:rPr lang="en-US" sz="4200" dirty="0">
                <a:solidFill>
                  <a:schemeClr val="accent5">
                    <a:lumMod val="75000"/>
                  </a:schemeClr>
                </a:solidFill>
              </a:rPr>
              <a:t>and exchanging ideas with other participants</a:t>
            </a:r>
            <a:r>
              <a:rPr lang="en-US" sz="4200" dirty="0"/>
              <a:t>	</a:t>
            </a:r>
          </a:p>
          <a:p>
            <a:pPr marL="0" indent="0">
              <a:buNone/>
            </a:pPr>
            <a:r>
              <a:rPr lang="en-US" dirty="0"/>
              <a:t> </a:t>
            </a:r>
          </a:p>
          <a:p>
            <a:pPr marL="0" indent="0">
              <a:buNone/>
            </a:pPr>
            <a:r>
              <a:rPr lang="en-US" dirty="0" smtClean="0"/>
              <a:t>		</a:t>
            </a:r>
            <a:r>
              <a:rPr lang="en-US" dirty="0" smtClean="0">
                <a:solidFill>
                  <a:srgbClr val="9BBB59"/>
                </a:solidFill>
              </a:rPr>
              <a:t>Stargazing</a:t>
            </a:r>
            <a:r>
              <a:rPr lang="en-US" dirty="0" smtClean="0"/>
              <a:t> </a:t>
            </a:r>
            <a:r>
              <a:rPr lang="en-US" dirty="0"/>
              <a:t>		</a:t>
            </a:r>
            <a:r>
              <a:rPr lang="en-US" sz="8700" dirty="0"/>
              <a:t>	</a:t>
            </a:r>
            <a:r>
              <a:rPr lang="en-US" sz="8700" dirty="0">
                <a:solidFill>
                  <a:srgbClr val="FF0000"/>
                </a:solidFill>
              </a:rPr>
              <a:t>Morning </a:t>
            </a:r>
            <a:r>
              <a:rPr lang="en-US" sz="8700" dirty="0" smtClean="0">
                <a:solidFill>
                  <a:srgbClr val="FF0000"/>
                </a:solidFill>
              </a:rPr>
              <a:t>circle</a:t>
            </a:r>
            <a:endParaRPr lang="en-US" sz="8700" dirty="0">
              <a:solidFill>
                <a:srgbClr val="FF0000"/>
              </a:solidFill>
            </a:endParaRPr>
          </a:p>
          <a:p>
            <a:pPr marL="0" indent="0">
              <a:buNone/>
            </a:pPr>
            <a:r>
              <a:rPr lang="en-US" dirty="0" smtClean="0"/>
              <a:t>												</a:t>
            </a:r>
            <a:r>
              <a:rPr lang="en-US" sz="5100" dirty="0" smtClean="0">
                <a:solidFill>
                  <a:srgbClr val="800000"/>
                </a:solidFill>
              </a:rPr>
              <a:t>Working </a:t>
            </a:r>
            <a:r>
              <a:rPr lang="en-US" sz="5100" dirty="0">
                <a:solidFill>
                  <a:srgbClr val="800000"/>
                </a:solidFill>
              </a:rPr>
              <a:t>in </a:t>
            </a:r>
            <a:r>
              <a:rPr lang="en-US" sz="5100" dirty="0" smtClean="0">
                <a:solidFill>
                  <a:srgbClr val="800000"/>
                </a:solidFill>
              </a:rPr>
              <a:t>teams</a:t>
            </a:r>
          </a:p>
          <a:p>
            <a:pPr marL="0" indent="0">
              <a:buNone/>
            </a:pPr>
            <a:r>
              <a:rPr lang="en-US" sz="4200" dirty="0" smtClean="0"/>
              <a:t>	</a:t>
            </a:r>
            <a:r>
              <a:rPr lang="en-US" sz="4200" dirty="0" smtClean="0">
                <a:solidFill>
                  <a:schemeClr val="accent6">
                    <a:lumMod val="50000"/>
                  </a:schemeClr>
                </a:solidFill>
              </a:rPr>
              <a:t>Learning </a:t>
            </a:r>
            <a:r>
              <a:rPr lang="en-US" sz="4200" dirty="0">
                <a:solidFill>
                  <a:schemeClr val="accent6">
                    <a:lumMod val="50000"/>
                  </a:schemeClr>
                </a:solidFill>
              </a:rPr>
              <a:t>design process</a:t>
            </a:r>
          </a:p>
          <a:p>
            <a:pPr marL="0" indent="0">
              <a:buNone/>
            </a:pPr>
            <a:r>
              <a:rPr lang="en-US" dirty="0" smtClean="0"/>
              <a:t>									</a:t>
            </a:r>
            <a:r>
              <a:rPr lang="en-US" sz="3800" dirty="0" smtClean="0">
                <a:solidFill>
                  <a:schemeClr val="accent2">
                    <a:lumMod val="75000"/>
                  </a:schemeClr>
                </a:solidFill>
              </a:rPr>
              <a:t>Food</a:t>
            </a:r>
            <a:r>
              <a:rPr lang="en-US" sz="3800" dirty="0">
                <a:solidFill>
                  <a:schemeClr val="accent2">
                    <a:lumMod val="75000"/>
                  </a:schemeClr>
                </a:solidFill>
              </a:rPr>
              <a:t>!  </a:t>
            </a:r>
          </a:p>
          <a:p>
            <a:pPr marL="0" indent="0">
              <a:buNone/>
            </a:pPr>
            <a:r>
              <a:rPr lang="en-US" sz="5900" dirty="0">
                <a:solidFill>
                  <a:schemeClr val="accent3">
                    <a:lumMod val="50000"/>
                  </a:schemeClr>
                </a:solidFill>
              </a:rPr>
              <a:t>Interacting with local people/gathering information</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396613518"/>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980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9341" y="750978"/>
            <a:ext cx="8229600" cy="35371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0000"/>
                </a:solidFill>
              </a:rPr>
              <a:t> What did they do?</a:t>
            </a:r>
            <a:br>
              <a:rPr lang="en-US" b="1" dirty="0" smtClean="0">
                <a:solidFill>
                  <a:srgbClr val="000000"/>
                </a:solidFill>
              </a:rPr>
            </a:br>
            <a:r>
              <a:rPr lang="en-US" b="1" dirty="0" smtClean="0">
                <a:solidFill>
                  <a:srgbClr val="000000"/>
                </a:solidFill>
              </a:rPr>
              <a:t/>
            </a:r>
            <a:br>
              <a:rPr lang="en-US" b="1" dirty="0" smtClean="0">
                <a:solidFill>
                  <a:srgbClr val="000000"/>
                </a:solidFill>
              </a:rPr>
            </a:br>
            <a:r>
              <a:rPr lang="en-US" sz="6600" b="1" dirty="0" smtClean="0">
                <a:solidFill>
                  <a:srgbClr val="000000"/>
                </a:solidFill>
              </a:rPr>
              <a:t>The Prototypes</a:t>
            </a:r>
            <a:endParaRPr lang="en-US" sz="6600" b="1" dirty="0">
              <a:solidFill>
                <a:srgbClr val="000000"/>
              </a:solidFill>
            </a:endParaRPr>
          </a:p>
        </p:txBody>
      </p:sp>
    </p:spTree>
    <p:extLst>
      <p:ext uri="{BB962C8B-B14F-4D97-AF65-F5344CB8AC3E}">
        <p14:creationId xmlns:p14="http://schemas.microsoft.com/office/powerpoint/2010/main" val="39393531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43" y="918203"/>
            <a:ext cx="9148543" cy="114239"/>
          </a:xfrm>
          <a:prstGeom prst="rect">
            <a:avLst/>
          </a:prstGeom>
          <a:solidFill>
            <a:srgbClr val="984807"/>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4" name="Rectangle 13"/>
          <p:cNvSpPr/>
          <p:nvPr/>
        </p:nvSpPr>
        <p:spPr>
          <a:xfrm>
            <a:off x="0" y="0"/>
            <a:ext cx="9144000" cy="97174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7" name="Rectangle 16"/>
          <p:cNvSpPr/>
          <p:nvPr/>
        </p:nvSpPr>
        <p:spPr>
          <a:xfrm>
            <a:off x="419971" y="4690853"/>
            <a:ext cx="2145429" cy="207824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dirty="0"/>
          </a:p>
        </p:txBody>
      </p:sp>
      <p:sp>
        <p:nvSpPr>
          <p:cNvPr id="4" name="Rectangle 3"/>
          <p:cNvSpPr/>
          <p:nvPr/>
        </p:nvSpPr>
        <p:spPr>
          <a:xfrm>
            <a:off x="594149" y="4751653"/>
            <a:ext cx="1800625" cy="2106347"/>
          </a:xfrm>
          <a:prstGeom prst="rect">
            <a:avLst/>
          </a:prstGeom>
        </p:spPr>
        <p:txBody>
          <a:bodyPr wrap="square" lIns="28575" tIns="14288" rIns="28575" bIns="14288">
            <a:spAutoFit/>
          </a:bodyPr>
          <a:lstStyle/>
          <a:p>
            <a:pPr algn="ctr"/>
            <a:r>
              <a:rPr lang="en-US" sz="1500" b="1" dirty="0">
                <a:solidFill>
                  <a:srgbClr val="984807"/>
                </a:solidFill>
              </a:rPr>
              <a:t>Key Features</a:t>
            </a:r>
          </a:p>
          <a:p>
            <a:pPr algn="ctr"/>
            <a:endParaRPr lang="en-US" sz="1500" b="1" dirty="0">
              <a:solidFill>
                <a:srgbClr val="984807"/>
              </a:solidFill>
            </a:endParaRPr>
          </a:p>
          <a:p>
            <a:pPr marL="178594" indent="-178594">
              <a:buFont typeface="Arial"/>
              <a:buChar char="•"/>
            </a:pPr>
            <a:r>
              <a:rPr lang="en-US" sz="1500" dirty="0">
                <a:solidFill>
                  <a:srgbClr val="000000"/>
                </a:solidFill>
              </a:rPr>
              <a:t>Strong</a:t>
            </a:r>
          </a:p>
          <a:p>
            <a:pPr marL="178594" indent="-178594">
              <a:buFont typeface="Arial"/>
              <a:buChar char="•"/>
            </a:pPr>
            <a:r>
              <a:rPr lang="en-US" sz="1500" dirty="0">
                <a:solidFill>
                  <a:srgbClr val="000000"/>
                </a:solidFill>
              </a:rPr>
              <a:t>Safe</a:t>
            </a:r>
          </a:p>
          <a:p>
            <a:pPr marL="178594" indent="-178594">
              <a:buFont typeface="Arial"/>
              <a:buChar char="•"/>
            </a:pPr>
            <a:r>
              <a:rPr lang="en-US" sz="1500" dirty="0">
                <a:solidFill>
                  <a:srgbClr val="000000"/>
                </a:solidFill>
              </a:rPr>
              <a:t>Affordable</a:t>
            </a:r>
          </a:p>
          <a:p>
            <a:pPr marL="178594" indent="-178594">
              <a:buFont typeface="Arial"/>
              <a:buChar char="•"/>
            </a:pPr>
            <a:r>
              <a:rPr lang="en-US" sz="1500" dirty="0">
                <a:solidFill>
                  <a:srgbClr val="000000"/>
                </a:solidFill>
              </a:rPr>
              <a:t>Income generating</a:t>
            </a:r>
          </a:p>
          <a:p>
            <a:pPr marL="178594" indent="-178594">
              <a:buFont typeface="Arial"/>
              <a:buChar char="•"/>
            </a:pPr>
            <a:r>
              <a:rPr lang="en-US" sz="1500" dirty="0">
                <a:solidFill>
                  <a:srgbClr val="000000"/>
                </a:solidFill>
              </a:rPr>
              <a:t>Efficient</a:t>
            </a:r>
          </a:p>
          <a:p>
            <a:pPr marL="178594" indent="-178594">
              <a:buFont typeface="Arial"/>
              <a:buChar char="•"/>
            </a:pPr>
            <a:r>
              <a:rPr lang="en-US" sz="1500" dirty="0">
                <a:solidFill>
                  <a:srgbClr val="000000"/>
                </a:solidFill>
              </a:rPr>
              <a:t>Locally made</a:t>
            </a:r>
          </a:p>
          <a:p>
            <a:pPr algn="ctr"/>
            <a:endParaRPr lang="en-US" sz="1500" dirty="0">
              <a:solidFill>
                <a:srgbClr val="984807"/>
              </a:solidFill>
            </a:endParaRPr>
          </a:p>
        </p:txBody>
      </p:sp>
      <p:sp>
        <p:nvSpPr>
          <p:cNvPr id="8" name="Rectangle 7"/>
          <p:cNvSpPr/>
          <p:nvPr/>
        </p:nvSpPr>
        <p:spPr>
          <a:xfrm>
            <a:off x="402446" y="3251371"/>
            <a:ext cx="3572575" cy="1259961"/>
          </a:xfrm>
          <a:prstGeom prst="rect">
            <a:avLst/>
          </a:prstGeom>
        </p:spPr>
        <p:txBody>
          <a:bodyPr wrap="square" lIns="28575" tIns="14288" rIns="28575" bIns="14288">
            <a:spAutoFit/>
          </a:bodyPr>
          <a:lstStyle/>
          <a:p>
            <a:r>
              <a:rPr lang="en-US" sz="1500" b="1" dirty="0">
                <a:solidFill>
                  <a:srgbClr val="984807"/>
                </a:solidFill>
              </a:rPr>
              <a:t>Problem Statement</a:t>
            </a:r>
          </a:p>
          <a:p>
            <a:r>
              <a:rPr lang="en-US" sz="1300" i="1" dirty="0"/>
              <a:t>Across Botswana, cattle are dying in winter because of starvation. Crop waste (like stalks) is available but not used because cattle cannot eat uncut stalks. We will work to develop a fodder chopper that is appropriate for use in </a:t>
            </a:r>
            <a:r>
              <a:rPr lang="en-US" sz="1300" i="1" dirty="0" err="1"/>
              <a:t>D’Kar</a:t>
            </a:r>
            <a:r>
              <a:rPr lang="en-US" sz="1300" i="1" dirty="0"/>
              <a:t>. </a:t>
            </a:r>
          </a:p>
        </p:txBody>
      </p:sp>
      <p:sp>
        <p:nvSpPr>
          <p:cNvPr id="11" name="TextBox 10"/>
          <p:cNvSpPr txBox="1"/>
          <p:nvPr/>
        </p:nvSpPr>
        <p:spPr>
          <a:xfrm>
            <a:off x="402447" y="1092767"/>
            <a:ext cx="1992328" cy="1983236"/>
          </a:xfrm>
          <a:prstGeom prst="rect">
            <a:avLst/>
          </a:prstGeom>
          <a:noFill/>
        </p:spPr>
        <p:txBody>
          <a:bodyPr wrap="square" lIns="28575" tIns="14288" rIns="28575" bIns="14288" rtlCol="0">
            <a:spAutoFit/>
          </a:bodyPr>
          <a:lstStyle/>
          <a:p>
            <a:r>
              <a:rPr lang="en-US" sz="1000" b="1" dirty="0">
                <a:solidFill>
                  <a:srgbClr val="984807"/>
                </a:solidFill>
              </a:rPr>
              <a:t>TEAM</a:t>
            </a:r>
          </a:p>
          <a:p>
            <a:r>
              <a:rPr lang="en-US" sz="1300" dirty="0">
                <a:solidFill>
                  <a:srgbClr val="984807"/>
                </a:solidFill>
              </a:rPr>
              <a:t>Aaron </a:t>
            </a:r>
            <a:r>
              <a:rPr lang="en-US" sz="1300" dirty="0" err="1">
                <a:solidFill>
                  <a:srgbClr val="984807"/>
                </a:solidFill>
              </a:rPr>
              <a:t>Wieler</a:t>
            </a:r>
            <a:r>
              <a:rPr lang="en-US" sz="1300" dirty="0">
                <a:solidFill>
                  <a:srgbClr val="984807"/>
                </a:solidFill>
              </a:rPr>
              <a:t>		</a:t>
            </a:r>
          </a:p>
          <a:p>
            <a:r>
              <a:rPr lang="en-US" sz="1300" dirty="0">
                <a:solidFill>
                  <a:srgbClr val="984807"/>
                </a:solidFill>
              </a:rPr>
              <a:t>Jacob </a:t>
            </a:r>
            <a:r>
              <a:rPr lang="en-US" sz="1300" dirty="0" err="1">
                <a:solidFill>
                  <a:srgbClr val="984807"/>
                </a:solidFill>
              </a:rPr>
              <a:t>Camm</a:t>
            </a:r>
            <a:r>
              <a:rPr lang="en-US" sz="1300" dirty="0">
                <a:solidFill>
                  <a:srgbClr val="984807"/>
                </a:solidFill>
              </a:rPr>
              <a:t>	</a:t>
            </a:r>
            <a:endParaRPr lang="en-US" sz="1300" dirty="0" smtClean="0">
              <a:solidFill>
                <a:srgbClr val="984807"/>
              </a:solidFill>
            </a:endParaRPr>
          </a:p>
          <a:p>
            <a:r>
              <a:rPr lang="en-US" sz="1300" dirty="0">
                <a:solidFill>
                  <a:srgbClr val="984807"/>
                </a:solidFill>
              </a:rPr>
              <a:t>Harold </a:t>
            </a:r>
            <a:r>
              <a:rPr lang="en-US" sz="1300" dirty="0" err="1">
                <a:solidFill>
                  <a:srgbClr val="984807"/>
                </a:solidFill>
              </a:rPr>
              <a:t>Msdnya</a:t>
            </a:r>
            <a:endParaRPr lang="en-US" sz="1300" dirty="0" smtClean="0">
              <a:solidFill>
                <a:srgbClr val="984807"/>
              </a:solidFill>
            </a:endParaRPr>
          </a:p>
          <a:p>
            <a:r>
              <a:rPr lang="en-US" sz="1300" dirty="0" err="1">
                <a:solidFill>
                  <a:srgbClr val="984807"/>
                </a:solidFill>
              </a:rPr>
              <a:t>Ncgbe</a:t>
            </a:r>
            <a:r>
              <a:rPr lang="en-US" sz="1300" dirty="0">
                <a:solidFill>
                  <a:srgbClr val="984807"/>
                </a:solidFill>
              </a:rPr>
              <a:t> </a:t>
            </a:r>
            <a:r>
              <a:rPr lang="en-US" sz="1300" dirty="0" err="1">
                <a:solidFill>
                  <a:srgbClr val="984807"/>
                </a:solidFill>
              </a:rPr>
              <a:t>Taase</a:t>
            </a:r>
            <a:r>
              <a:rPr lang="en-US" sz="1300" dirty="0">
                <a:solidFill>
                  <a:srgbClr val="984807"/>
                </a:solidFill>
              </a:rPr>
              <a:t>	</a:t>
            </a:r>
          </a:p>
          <a:p>
            <a:r>
              <a:rPr lang="en-US" sz="1300" dirty="0" err="1">
                <a:solidFill>
                  <a:srgbClr val="984807"/>
                </a:solidFill>
              </a:rPr>
              <a:t>Tsikina</a:t>
            </a:r>
            <a:r>
              <a:rPr lang="en-US" sz="1300" dirty="0">
                <a:solidFill>
                  <a:srgbClr val="984807"/>
                </a:solidFill>
              </a:rPr>
              <a:t> </a:t>
            </a:r>
            <a:r>
              <a:rPr lang="en-US" sz="1300" dirty="0" err="1">
                <a:solidFill>
                  <a:srgbClr val="984807"/>
                </a:solidFill>
              </a:rPr>
              <a:t>Cukuri</a:t>
            </a:r>
            <a:r>
              <a:rPr lang="en-US" sz="1300" dirty="0">
                <a:solidFill>
                  <a:srgbClr val="984807"/>
                </a:solidFill>
              </a:rPr>
              <a:t>	</a:t>
            </a:r>
            <a:endParaRPr lang="en-US" sz="1300" dirty="0" smtClean="0">
              <a:solidFill>
                <a:srgbClr val="984807"/>
              </a:solidFill>
            </a:endParaRPr>
          </a:p>
          <a:p>
            <a:r>
              <a:rPr lang="en-US" sz="1300" dirty="0" err="1" smtClean="0">
                <a:solidFill>
                  <a:srgbClr val="984807"/>
                </a:solidFill>
              </a:rPr>
              <a:t>X’loba</a:t>
            </a:r>
            <a:r>
              <a:rPr lang="en-US" sz="1300" dirty="0" smtClean="0">
                <a:solidFill>
                  <a:srgbClr val="984807"/>
                </a:solidFill>
              </a:rPr>
              <a:t> </a:t>
            </a:r>
            <a:r>
              <a:rPr lang="en-US" sz="1300" dirty="0" err="1" smtClean="0">
                <a:solidFill>
                  <a:srgbClr val="984807"/>
                </a:solidFill>
              </a:rPr>
              <a:t>Segarese</a:t>
            </a:r>
            <a:endParaRPr lang="en-US" sz="1300" dirty="0" smtClean="0">
              <a:solidFill>
                <a:srgbClr val="984807"/>
              </a:solidFill>
            </a:endParaRPr>
          </a:p>
          <a:p>
            <a:endParaRPr lang="en-US" sz="1300" dirty="0">
              <a:solidFill>
                <a:srgbClr val="984807"/>
              </a:solidFill>
            </a:endParaRPr>
          </a:p>
          <a:p>
            <a:r>
              <a:rPr lang="en-US" sz="1300" dirty="0" smtClean="0">
                <a:solidFill>
                  <a:srgbClr val="984807"/>
                </a:solidFill>
              </a:rPr>
              <a:t>Design </a:t>
            </a:r>
            <a:r>
              <a:rPr lang="en-US" sz="1300" dirty="0" err="1" smtClean="0">
                <a:solidFill>
                  <a:srgbClr val="984807"/>
                </a:solidFill>
              </a:rPr>
              <a:t>Faciliator</a:t>
            </a:r>
            <a:r>
              <a:rPr lang="en-US" sz="1300" dirty="0" smtClean="0">
                <a:solidFill>
                  <a:srgbClr val="984807"/>
                </a:solidFill>
              </a:rPr>
              <a:t>: </a:t>
            </a:r>
          </a:p>
          <a:p>
            <a:r>
              <a:rPr lang="en-US" sz="1300" dirty="0" smtClean="0">
                <a:solidFill>
                  <a:srgbClr val="984807"/>
                </a:solidFill>
              </a:rPr>
              <a:t>Alex </a:t>
            </a:r>
            <a:r>
              <a:rPr lang="en-US" sz="1300" dirty="0" err="1" smtClean="0">
                <a:solidFill>
                  <a:srgbClr val="984807"/>
                </a:solidFill>
              </a:rPr>
              <a:t>Moseson</a:t>
            </a:r>
            <a:endParaRPr lang="en-US" sz="1300" dirty="0">
              <a:solidFill>
                <a:srgbClr val="984807"/>
              </a:solidFill>
            </a:endParaRPr>
          </a:p>
        </p:txBody>
      </p:sp>
      <p:sp>
        <p:nvSpPr>
          <p:cNvPr id="5" name="Rectangle 4"/>
          <p:cNvSpPr/>
          <p:nvPr/>
        </p:nvSpPr>
        <p:spPr>
          <a:xfrm>
            <a:off x="594149" y="101704"/>
            <a:ext cx="6682951" cy="982962"/>
          </a:xfrm>
          <a:prstGeom prst="rect">
            <a:avLst/>
          </a:prstGeom>
        </p:spPr>
        <p:txBody>
          <a:bodyPr wrap="square" lIns="28575" tIns="14288" rIns="28575" bIns="14288">
            <a:spAutoFit/>
          </a:bodyPr>
          <a:lstStyle/>
          <a:p>
            <a:pPr algn="ctr"/>
            <a:r>
              <a:rPr lang="en-US" sz="4400" b="1" dirty="0" err="1">
                <a:solidFill>
                  <a:srgbClr val="984807"/>
                </a:solidFill>
              </a:rPr>
              <a:t>Tcegane</a:t>
            </a:r>
            <a:r>
              <a:rPr lang="en-US" sz="4400" b="1" dirty="0">
                <a:solidFill>
                  <a:srgbClr val="984807"/>
                </a:solidFill>
              </a:rPr>
              <a:t> </a:t>
            </a:r>
            <a:r>
              <a:rPr lang="en-US" sz="4400" b="1" dirty="0" err="1" smtClean="0">
                <a:solidFill>
                  <a:srgbClr val="984807"/>
                </a:solidFill>
              </a:rPr>
              <a:t>Qoane</a:t>
            </a:r>
            <a:r>
              <a:rPr lang="en-US" sz="4400" b="1" dirty="0">
                <a:solidFill>
                  <a:srgbClr val="984807"/>
                </a:solidFill>
              </a:rPr>
              <a:t> </a:t>
            </a:r>
            <a:r>
              <a:rPr lang="en-US" sz="3000" i="1" dirty="0" smtClean="0">
                <a:solidFill>
                  <a:srgbClr val="984807"/>
                </a:solidFill>
              </a:rPr>
              <a:t>(Fodder Chopper)</a:t>
            </a:r>
            <a:endParaRPr lang="en-US" sz="3000" i="1" dirty="0">
              <a:solidFill>
                <a:srgbClr val="984807"/>
              </a:solidFill>
            </a:endParaRPr>
          </a:p>
          <a:p>
            <a:r>
              <a:rPr lang="en-US" dirty="0" smtClean="0">
                <a:solidFill>
                  <a:srgbClr val="984807"/>
                </a:solidFill>
              </a:rPr>
              <a:t>	</a:t>
            </a:r>
            <a:endParaRPr lang="en-US" dirty="0"/>
          </a:p>
        </p:txBody>
      </p:sp>
      <p:cxnSp>
        <p:nvCxnSpPr>
          <p:cNvPr id="3" name="Straight Connector 2"/>
          <p:cNvCxnSpPr/>
          <p:nvPr/>
        </p:nvCxnSpPr>
        <p:spPr>
          <a:xfrm>
            <a:off x="4264005" y="1378921"/>
            <a:ext cx="0" cy="4973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400237" y="4427204"/>
            <a:ext cx="2743763" cy="2128748"/>
          </a:xfrm>
          <a:prstGeom prst="rect">
            <a:avLst/>
          </a:prstGeom>
          <a:blipFill dpi="0" rotWithShape="1">
            <a:blip r:embed="rId2" cstate="email">
              <a:alphaModFix amt="33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r>
              <a:rPr lang="en-US" dirty="0" smtClean="0"/>
              <a:t>=</a:t>
            </a:r>
            <a:endParaRPr lang="en-US" dirty="0"/>
          </a:p>
        </p:txBody>
      </p:sp>
      <p:sp>
        <p:nvSpPr>
          <p:cNvPr id="16" name="Rectangle 15"/>
          <p:cNvSpPr/>
          <p:nvPr/>
        </p:nvSpPr>
        <p:spPr>
          <a:xfrm>
            <a:off x="4395982" y="4748189"/>
            <a:ext cx="4538856" cy="1660071"/>
          </a:xfrm>
          <a:prstGeom prst="rect">
            <a:avLst/>
          </a:prstGeom>
        </p:spPr>
        <p:txBody>
          <a:bodyPr wrap="square" lIns="28575" tIns="14288" rIns="28575" bIns="14288">
            <a:spAutoFit/>
          </a:bodyPr>
          <a:lstStyle/>
          <a:p>
            <a:r>
              <a:rPr lang="en-US" sz="1500" b="1" dirty="0">
                <a:solidFill>
                  <a:srgbClr val="984807"/>
                </a:solidFill>
              </a:rPr>
              <a:t>Product Description</a:t>
            </a:r>
          </a:p>
          <a:p>
            <a:r>
              <a:rPr lang="en-US" sz="1300" i="1" dirty="0"/>
              <a:t>Our fodder chopper was developed with a diverse team and additional input from </a:t>
            </a:r>
            <a:r>
              <a:rPr lang="en-US" sz="1300" i="1" dirty="0" err="1"/>
              <a:t>D’Kar</a:t>
            </a:r>
            <a:r>
              <a:rPr lang="en-US" sz="1300" i="1" dirty="0"/>
              <a:t> residents. The prototype is made of welded metal, strong enough to chop several stalks at a time, with one person using it. Stalks are laid in a tray, and come out on a large sheet for collection. Power is provided by hand, but an electric motor option will be available. With a target price is 1,500 Pula, it is affordable as a small business or shared device. </a:t>
            </a:r>
          </a:p>
        </p:txBody>
      </p:sp>
      <p:pic>
        <p:nvPicPr>
          <p:cNvPr id="20" name="Picture 19" descr="G:\IDDS Botswana\Final Poster\IMG_435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67300" y="1278039"/>
            <a:ext cx="3342450" cy="322163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1" name="Picture 4" descr="G:\IDDS Botswana\Final Poster\FodderChopp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5599" y="678637"/>
            <a:ext cx="2587605" cy="295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8241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MG_143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4998" y="1321068"/>
            <a:ext cx="3950366" cy="2518358"/>
          </a:xfrm>
          <a:prstGeom prst="rect">
            <a:avLst/>
          </a:prstGeom>
          <a:ln>
            <a:solidFill>
              <a:schemeClr val="tx1"/>
            </a:solidFill>
          </a:ln>
        </p:spPr>
      </p:pic>
      <p:pic>
        <p:nvPicPr>
          <p:cNvPr id="3" name="Picture 2" descr="IMG_148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6632" y="4001701"/>
            <a:ext cx="1442245" cy="2563802"/>
          </a:xfrm>
          <a:prstGeom prst="rect">
            <a:avLst/>
          </a:prstGeom>
        </p:spPr>
      </p:pic>
      <p:sp>
        <p:nvSpPr>
          <p:cNvPr id="15" name="Rectangle 14"/>
          <p:cNvSpPr/>
          <p:nvPr/>
        </p:nvSpPr>
        <p:spPr>
          <a:xfrm>
            <a:off x="-4543" y="918203"/>
            <a:ext cx="9148543" cy="114239"/>
          </a:xfrm>
          <a:prstGeom prst="rect">
            <a:avLst/>
          </a:prstGeom>
          <a:solidFill>
            <a:srgbClr val="984807"/>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4" name="Rectangle 13"/>
          <p:cNvSpPr/>
          <p:nvPr/>
        </p:nvSpPr>
        <p:spPr>
          <a:xfrm>
            <a:off x="0" y="0"/>
            <a:ext cx="9144000" cy="97174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7" name="Rectangle 16"/>
          <p:cNvSpPr/>
          <p:nvPr/>
        </p:nvSpPr>
        <p:spPr>
          <a:xfrm>
            <a:off x="523060" y="4201856"/>
            <a:ext cx="2461440" cy="246564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4" name="Rectangle 3"/>
          <p:cNvSpPr/>
          <p:nvPr/>
        </p:nvSpPr>
        <p:spPr>
          <a:xfrm>
            <a:off x="707067" y="4255253"/>
            <a:ext cx="2074233" cy="2310249"/>
          </a:xfrm>
          <a:prstGeom prst="rect">
            <a:avLst/>
          </a:prstGeom>
        </p:spPr>
        <p:txBody>
          <a:bodyPr wrap="square" lIns="28575" tIns="14288" rIns="28575" bIns="14288">
            <a:spAutoFit/>
          </a:bodyPr>
          <a:lstStyle/>
          <a:p>
            <a:pPr algn="ctr">
              <a:spcAft>
                <a:spcPts val="375"/>
              </a:spcAft>
            </a:pPr>
            <a:r>
              <a:rPr lang="en-US" sz="1500" b="1" dirty="0">
                <a:solidFill>
                  <a:srgbClr val="984807"/>
                </a:solidFill>
              </a:rPr>
              <a:t>Key Features</a:t>
            </a:r>
          </a:p>
          <a:p>
            <a:pPr algn="ctr">
              <a:spcAft>
                <a:spcPts val="375"/>
              </a:spcAft>
            </a:pPr>
            <a:endParaRPr lang="en-US" sz="1500" b="1" dirty="0">
              <a:solidFill>
                <a:srgbClr val="984807"/>
              </a:solidFill>
            </a:endParaRPr>
          </a:p>
          <a:p>
            <a:pPr marL="214313" indent="-214313">
              <a:buFont typeface="Arial"/>
              <a:buChar char="•"/>
            </a:pPr>
            <a:r>
              <a:rPr lang="en-US" sz="1400" dirty="0">
                <a:solidFill>
                  <a:srgbClr val="000000"/>
                </a:solidFill>
              </a:rPr>
              <a:t>Affordable</a:t>
            </a:r>
          </a:p>
          <a:p>
            <a:pPr marL="214313" indent="-214313">
              <a:buFont typeface="Arial"/>
              <a:buChar char="•"/>
            </a:pPr>
            <a:r>
              <a:rPr lang="en-US" sz="1400" dirty="0">
                <a:solidFill>
                  <a:srgbClr val="000000"/>
                </a:solidFill>
              </a:rPr>
              <a:t>Lightweight</a:t>
            </a:r>
          </a:p>
          <a:p>
            <a:pPr marL="214313" indent="-214313">
              <a:buFont typeface="Arial"/>
              <a:buChar char="•"/>
            </a:pPr>
            <a:r>
              <a:rPr lang="en-US" sz="1400" dirty="0">
                <a:solidFill>
                  <a:srgbClr val="000000"/>
                </a:solidFill>
              </a:rPr>
              <a:t>Single-person operated</a:t>
            </a:r>
          </a:p>
          <a:p>
            <a:pPr marL="214313" indent="-214313">
              <a:buFont typeface="Arial"/>
              <a:buChar char="•"/>
            </a:pPr>
            <a:r>
              <a:rPr lang="en-US" sz="1400" dirty="0">
                <a:solidFill>
                  <a:srgbClr val="000000"/>
                </a:solidFill>
              </a:rPr>
              <a:t>Environment </a:t>
            </a:r>
            <a:r>
              <a:rPr lang="en-US" sz="1400" dirty="0" smtClean="0">
                <a:solidFill>
                  <a:srgbClr val="000000"/>
                </a:solidFill>
              </a:rPr>
              <a:t>friendly </a:t>
            </a:r>
            <a:endParaRPr lang="en-US" sz="1400" dirty="0">
              <a:solidFill>
                <a:srgbClr val="000000"/>
              </a:solidFill>
            </a:endParaRPr>
          </a:p>
          <a:p>
            <a:pPr marL="214313" indent="-214313">
              <a:buFont typeface="Arial"/>
              <a:buChar char="•"/>
            </a:pPr>
            <a:r>
              <a:rPr lang="en-US" sz="1400" dirty="0">
                <a:solidFill>
                  <a:srgbClr val="000000"/>
                </a:solidFill>
              </a:rPr>
              <a:t>Manufactured locally</a:t>
            </a:r>
          </a:p>
          <a:p>
            <a:pPr marL="214313" indent="-214313">
              <a:buFont typeface="Arial"/>
              <a:buChar char="•"/>
            </a:pPr>
            <a:r>
              <a:rPr lang="en-US" sz="1400" dirty="0">
                <a:solidFill>
                  <a:srgbClr val="000000"/>
                </a:solidFill>
              </a:rPr>
              <a:t>Easily repairable</a:t>
            </a:r>
          </a:p>
          <a:p>
            <a:pPr marL="214313" indent="-214313">
              <a:buFont typeface="Arial"/>
              <a:buChar char="•"/>
            </a:pPr>
            <a:r>
              <a:rPr lang="en-US" sz="1400" dirty="0">
                <a:solidFill>
                  <a:srgbClr val="000000"/>
                </a:solidFill>
              </a:rPr>
              <a:t>Ergonomic</a:t>
            </a:r>
          </a:p>
          <a:p>
            <a:pPr marL="214313" indent="-214313">
              <a:buFont typeface="Arial"/>
              <a:buChar char="•"/>
            </a:pPr>
            <a:r>
              <a:rPr lang="en-US" sz="1400" dirty="0">
                <a:solidFill>
                  <a:srgbClr val="000000"/>
                </a:solidFill>
              </a:rPr>
              <a:t>Durable</a:t>
            </a:r>
            <a:endParaRPr lang="en-US" sz="1500" dirty="0">
              <a:solidFill>
                <a:srgbClr val="000000"/>
              </a:solidFill>
            </a:endParaRPr>
          </a:p>
        </p:txBody>
      </p:sp>
      <p:sp>
        <p:nvSpPr>
          <p:cNvPr id="5" name="Rectangle 4"/>
          <p:cNvSpPr/>
          <p:nvPr/>
        </p:nvSpPr>
        <p:spPr>
          <a:xfrm>
            <a:off x="594149" y="101704"/>
            <a:ext cx="6803538" cy="982962"/>
          </a:xfrm>
          <a:prstGeom prst="rect">
            <a:avLst/>
          </a:prstGeom>
        </p:spPr>
        <p:txBody>
          <a:bodyPr wrap="square" lIns="28575" tIns="14288" rIns="28575" bIns="14288">
            <a:spAutoFit/>
          </a:bodyPr>
          <a:lstStyle/>
          <a:p>
            <a:pPr algn="ctr"/>
            <a:r>
              <a:rPr lang="en-US" sz="4400" b="1" dirty="0" err="1">
                <a:solidFill>
                  <a:srgbClr val="984807"/>
                </a:solidFill>
              </a:rPr>
              <a:t>Xh’ara</a:t>
            </a:r>
            <a:r>
              <a:rPr lang="en-US" sz="4400" b="1" dirty="0">
                <a:solidFill>
                  <a:srgbClr val="984807"/>
                </a:solidFill>
              </a:rPr>
              <a:t> </a:t>
            </a:r>
            <a:r>
              <a:rPr lang="en-US" sz="4400" b="1" dirty="0" err="1">
                <a:solidFill>
                  <a:srgbClr val="984807"/>
                </a:solidFill>
              </a:rPr>
              <a:t>hii</a:t>
            </a:r>
            <a:r>
              <a:rPr lang="en-US" sz="4400" b="1" dirty="0">
                <a:solidFill>
                  <a:srgbClr val="984807"/>
                </a:solidFill>
              </a:rPr>
              <a:t> </a:t>
            </a:r>
            <a:r>
              <a:rPr lang="en-US" sz="4400" b="1" dirty="0" err="1" smtClean="0">
                <a:solidFill>
                  <a:srgbClr val="984807"/>
                </a:solidFill>
              </a:rPr>
              <a:t>ba</a:t>
            </a:r>
            <a:r>
              <a:rPr lang="en-US" sz="4400" b="1" dirty="0" smtClean="0">
                <a:solidFill>
                  <a:srgbClr val="984807"/>
                </a:solidFill>
              </a:rPr>
              <a:t> </a:t>
            </a:r>
            <a:r>
              <a:rPr lang="en-US" sz="3000" i="1" dirty="0" smtClean="0">
                <a:solidFill>
                  <a:srgbClr val="984807"/>
                </a:solidFill>
              </a:rPr>
              <a:t>(Precision Planter) </a:t>
            </a:r>
            <a:endParaRPr lang="en-US" sz="3000" i="1" dirty="0">
              <a:solidFill>
                <a:srgbClr val="984807"/>
              </a:solidFill>
            </a:endParaRPr>
          </a:p>
          <a:p>
            <a:r>
              <a:rPr lang="en-US" dirty="0" smtClean="0">
                <a:solidFill>
                  <a:srgbClr val="984807"/>
                </a:solidFill>
              </a:rPr>
              <a:t>	</a:t>
            </a:r>
            <a:endParaRPr lang="en-US" dirty="0"/>
          </a:p>
        </p:txBody>
      </p:sp>
      <p:sp>
        <p:nvSpPr>
          <p:cNvPr id="8" name="Rectangle 7"/>
          <p:cNvSpPr/>
          <p:nvPr/>
        </p:nvSpPr>
        <p:spPr>
          <a:xfrm>
            <a:off x="419971" y="2293640"/>
            <a:ext cx="3572575" cy="1908216"/>
          </a:xfrm>
          <a:prstGeom prst="rect">
            <a:avLst/>
          </a:prstGeom>
        </p:spPr>
        <p:txBody>
          <a:bodyPr wrap="square" lIns="28575" tIns="14288" rIns="28575" bIns="14288">
            <a:spAutoFit/>
          </a:bodyPr>
          <a:lstStyle/>
          <a:p>
            <a:pPr>
              <a:spcAft>
                <a:spcPts val="375"/>
              </a:spcAft>
            </a:pPr>
            <a:r>
              <a:rPr lang="en-US" sz="1500" b="1" dirty="0">
                <a:solidFill>
                  <a:srgbClr val="984807"/>
                </a:solidFill>
              </a:rPr>
              <a:t>Problem Statement</a:t>
            </a:r>
          </a:p>
          <a:p>
            <a:r>
              <a:rPr lang="en-US" sz="1300" i="1" dirty="0"/>
              <a:t>The current process for </a:t>
            </a:r>
            <a:r>
              <a:rPr lang="en-US" sz="1300" i="1" dirty="0" err="1"/>
              <a:t>ploughing</a:t>
            </a:r>
            <a:r>
              <a:rPr lang="en-US" sz="1300" i="1" dirty="0"/>
              <a:t> is labor intensive and not environmentally sustainable, and the current plough is no longer subsidized.  There is a movement towards conservation farming (precision planting) in order to efficiently use resources and protect the health of the soil. We will develop a precision planter that is affordable, less labor intensive and promotes conservation farming. </a:t>
            </a:r>
          </a:p>
        </p:txBody>
      </p:sp>
      <p:sp>
        <p:nvSpPr>
          <p:cNvPr id="11" name="TextBox 10"/>
          <p:cNvSpPr txBox="1"/>
          <p:nvPr/>
        </p:nvSpPr>
        <p:spPr>
          <a:xfrm>
            <a:off x="419971" y="1033216"/>
            <a:ext cx="4295861" cy="1183017"/>
          </a:xfrm>
          <a:prstGeom prst="rect">
            <a:avLst/>
          </a:prstGeom>
          <a:noFill/>
        </p:spPr>
        <p:txBody>
          <a:bodyPr wrap="square" lIns="28575" tIns="14288" rIns="28575" bIns="14288" rtlCol="0">
            <a:spAutoFit/>
          </a:bodyPr>
          <a:lstStyle/>
          <a:p>
            <a:r>
              <a:rPr lang="en-US" sz="1000" b="1" dirty="0">
                <a:solidFill>
                  <a:srgbClr val="984807"/>
                </a:solidFill>
              </a:rPr>
              <a:t>TEAM</a:t>
            </a:r>
          </a:p>
          <a:p>
            <a:r>
              <a:rPr lang="en-US" sz="1300" dirty="0">
                <a:solidFill>
                  <a:srgbClr val="984807"/>
                </a:solidFill>
              </a:rPr>
              <a:t>Joseph </a:t>
            </a:r>
            <a:r>
              <a:rPr lang="en-US" sz="1300" dirty="0" err="1">
                <a:solidFill>
                  <a:srgbClr val="984807"/>
                </a:solidFill>
              </a:rPr>
              <a:t>Dii</a:t>
            </a:r>
            <a:r>
              <a:rPr lang="en-US" sz="1300" dirty="0">
                <a:solidFill>
                  <a:srgbClr val="984807"/>
                </a:solidFill>
              </a:rPr>
              <a:t>		</a:t>
            </a:r>
            <a:r>
              <a:rPr lang="en-US" sz="1300" dirty="0" err="1">
                <a:solidFill>
                  <a:srgbClr val="984807"/>
                </a:solidFill>
              </a:rPr>
              <a:t>Mathambo</a:t>
            </a:r>
            <a:r>
              <a:rPr lang="en-US" sz="1300" dirty="0">
                <a:solidFill>
                  <a:srgbClr val="984807"/>
                </a:solidFill>
              </a:rPr>
              <a:t> </a:t>
            </a:r>
            <a:r>
              <a:rPr lang="en-US" sz="1300" dirty="0" err="1">
                <a:solidFill>
                  <a:srgbClr val="984807"/>
                </a:solidFill>
              </a:rPr>
              <a:t>Ngakaeaja</a:t>
            </a:r>
            <a:endParaRPr lang="en-US" sz="1300" dirty="0">
              <a:solidFill>
                <a:srgbClr val="984807"/>
              </a:solidFill>
            </a:endParaRPr>
          </a:p>
          <a:p>
            <a:r>
              <a:rPr lang="en-US" sz="1300" dirty="0" err="1">
                <a:solidFill>
                  <a:srgbClr val="984807"/>
                </a:solidFill>
              </a:rPr>
              <a:t>Tamanna</a:t>
            </a:r>
            <a:r>
              <a:rPr lang="en-US" sz="1300" dirty="0">
                <a:solidFill>
                  <a:srgbClr val="984807"/>
                </a:solidFill>
              </a:rPr>
              <a:t> </a:t>
            </a:r>
            <a:r>
              <a:rPr lang="en-US" sz="1300" dirty="0" err="1">
                <a:solidFill>
                  <a:srgbClr val="984807"/>
                </a:solidFill>
              </a:rPr>
              <a:t>Urmi</a:t>
            </a:r>
            <a:r>
              <a:rPr lang="en-US" sz="1300" dirty="0">
                <a:solidFill>
                  <a:srgbClr val="984807"/>
                </a:solidFill>
              </a:rPr>
              <a:t>	Krista </a:t>
            </a:r>
            <a:r>
              <a:rPr lang="en-US" sz="1300" dirty="0" err="1">
                <a:solidFill>
                  <a:srgbClr val="984807"/>
                </a:solidFill>
              </a:rPr>
              <a:t>Nordin</a:t>
            </a:r>
            <a:r>
              <a:rPr lang="en-US" sz="1300" dirty="0">
                <a:solidFill>
                  <a:srgbClr val="984807"/>
                </a:solidFill>
              </a:rPr>
              <a:t> 	</a:t>
            </a:r>
          </a:p>
          <a:p>
            <a:r>
              <a:rPr lang="en-US" sz="1300" dirty="0">
                <a:solidFill>
                  <a:srgbClr val="984807"/>
                </a:solidFill>
              </a:rPr>
              <a:t>Jamie </a:t>
            </a:r>
            <a:r>
              <a:rPr lang="en-US" sz="1300" dirty="0" smtClean="0">
                <a:solidFill>
                  <a:srgbClr val="984807"/>
                </a:solidFill>
              </a:rPr>
              <a:t>Noon</a:t>
            </a:r>
          </a:p>
          <a:p>
            <a:endParaRPr lang="en-US" sz="1300" dirty="0">
              <a:solidFill>
                <a:srgbClr val="984807"/>
              </a:solidFill>
            </a:endParaRPr>
          </a:p>
          <a:p>
            <a:r>
              <a:rPr lang="en-US" sz="1300" dirty="0" smtClean="0">
                <a:solidFill>
                  <a:srgbClr val="984807"/>
                </a:solidFill>
              </a:rPr>
              <a:t>Design Facilitator: Sunday </a:t>
            </a:r>
            <a:r>
              <a:rPr lang="en-US" sz="1300" dirty="0" err="1" smtClean="0">
                <a:solidFill>
                  <a:srgbClr val="984807"/>
                </a:solidFill>
              </a:rPr>
              <a:t>Silungwe</a:t>
            </a:r>
            <a:endParaRPr lang="en-US" sz="1300" dirty="0">
              <a:solidFill>
                <a:srgbClr val="984807"/>
              </a:solidFill>
            </a:endParaRPr>
          </a:p>
        </p:txBody>
      </p:sp>
      <p:sp>
        <p:nvSpPr>
          <p:cNvPr id="16" name="Rectangle 15"/>
          <p:cNvSpPr/>
          <p:nvPr/>
        </p:nvSpPr>
        <p:spPr>
          <a:xfrm>
            <a:off x="4390036" y="4201856"/>
            <a:ext cx="3276986" cy="2323714"/>
          </a:xfrm>
          <a:prstGeom prst="rect">
            <a:avLst/>
          </a:prstGeom>
        </p:spPr>
        <p:txBody>
          <a:bodyPr wrap="square" lIns="28575" tIns="14288" rIns="28575" bIns="14288">
            <a:spAutoFit/>
          </a:bodyPr>
          <a:lstStyle/>
          <a:p>
            <a:pPr>
              <a:spcAft>
                <a:spcPts val="375"/>
              </a:spcAft>
            </a:pPr>
            <a:r>
              <a:rPr lang="en-US" sz="1500" b="1" dirty="0">
                <a:solidFill>
                  <a:srgbClr val="984807"/>
                </a:solidFill>
              </a:rPr>
              <a:t>Product Description</a:t>
            </a:r>
            <a:endParaRPr lang="en-US" sz="1300" i="1" dirty="0"/>
          </a:p>
          <a:p>
            <a:r>
              <a:rPr lang="en-US" sz="1400" b="1" i="1" dirty="0"/>
              <a:t>The Precision Planter </a:t>
            </a:r>
            <a:r>
              <a:rPr lang="en-US" sz="1300" i="1" dirty="0"/>
              <a:t>consists of a handle, hoppers, vertical pipe, and a hatch/tip at the end. </a:t>
            </a:r>
          </a:p>
          <a:p>
            <a:endParaRPr lang="en-US" sz="1300" i="1" dirty="0"/>
          </a:p>
          <a:p>
            <a:r>
              <a:rPr lang="en-US" sz="1300" i="1" dirty="0"/>
              <a:t>The user walks while jabbing the planter into the soil with each step, dispensing seed and fertilizer at the appropriate depth.  With each jab, the appropriate quantity of seed and fertilizer</a:t>
            </a:r>
            <a:r>
              <a:rPr lang="en-US" sz="1300" b="1" i="1" dirty="0"/>
              <a:t> </a:t>
            </a:r>
            <a:r>
              <a:rPr lang="en-US" sz="1300" i="1" dirty="0"/>
              <a:t>is released into the soil.</a:t>
            </a:r>
          </a:p>
          <a:p>
            <a:endParaRPr lang="en-US" sz="1300" i="1" dirty="0"/>
          </a:p>
        </p:txBody>
      </p:sp>
      <p:cxnSp>
        <p:nvCxnSpPr>
          <p:cNvPr id="20" name="Straight Connector 19"/>
          <p:cNvCxnSpPr/>
          <p:nvPr/>
        </p:nvCxnSpPr>
        <p:spPr>
          <a:xfrm>
            <a:off x="4107893" y="1438895"/>
            <a:ext cx="0" cy="4973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17" descr="IMG_143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8078" y="9490464"/>
            <a:ext cx="9549748" cy="6087964"/>
          </a:xfrm>
          <a:prstGeom prst="rect">
            <a:avLst/>
          </a:prstGeom>
          <a:ln>
            <a:solidFill>
              <a:schemeClr val="tx1"/>
            </a:solidFill>
          </a:ln>
        </p:spPr>
      </p:pic>
    </p:spTree>
    <p:extLst>
      <p:ext uri="{BB962C8B-B14F-4D97-AF65-F5344CB8AC3E}">
        <p14:creationId xmlns:p14="http://schemas.microsoft.com/office/powerpoint/2010/main" val="33236340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43" y="918203"/>
            <a:ext cx="9148543" cy="114239"/>
          </a:xfrm>
          <a:prstGeom prst="rect">
            <a:avLst/>
          </a:prstGeom>
          <a:solidFill>
            <a:srgbClr val="984807"/>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4" name="Rectangle 13"/>
          <p:cNvSpPr/>
          <p:nvPr/>
        </p:nvSpPr>
        <p:spPr>
          <a:xfrm>
            <a:off x="0" y="0"/>
            <a:ext cx="9144000" cy="97174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7" name="Rectangle 16"/>
          <p:cNvSpPr/>
          <p:nvPr/>
        </p:nvSpPr>
        <p:spPr>
          <a:xfrm>
            <a:off x="771262" y="4587607"/>
            <a:ext cx="2959044" cy="213690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4" name="Rectangle 3"/>
          <p:cNvSpPr/>
          <p:nvPr/>
        </p:nvSpPr>
        <p:spPr>
          <a:xfrm>
            <a:off x="846058" y="4719675"/>
            <a:ext cx="2809451" cy="1998625"/>
          </a:xfrm>
          <a:prstGeom prst="rect">
            <a:avLst/>
          </a:prstGeom>
        </p:spPr>
        <p:txBody>
          <a:bodyPr wrap="square" lIns="28575" tIns="14288" rIns="28575" bIns="14288">
            <a:spAutoFit/>
          </a:bodyPr>
          <a:lstStyle/>
          <a:p>
            <a:pPr algn="ctr"/>
            <a:r>
              <a:rPr lang="en-US" sz="1500" b="1" dirty="0">
                <a:solidFill>
                  <a:srgbClr val="984807"/>
                </a:solidFill>
              </a:rPr>
              <a:t>Key Features</a:t>
            </a:r>
          </a:p>
          <a:p>
            <a:pPr algn="ctr"/>
            <a:endParaRPr lang="en-US" sz="1500" b="1" dirty="0">
              <a:solidFill>
                <a:srgbClr val="984807"/>
              </a:solidFill>
            </a:endParaRPr>
          </a:p>
          <a:p>
            <a:pPr marL="214313" indent="-214313">
              <a:buFont typeface="Arial"/>
              <a:buChar char="•"/>
            </a:pPr>
            <a:r>
              <a:rPr lang="en-US" sz="1400" dirty="0">
                <a:solidFill>
                  <a:srgbClr val="000000"/>
                </a:solidFill>
              </a:rPr>
              <a:t>Affordable</a:t>
            </a:r>
          </a:p>
          <a:p>
            <a:pPr marL="214313" indent="-214313">
              <a:buFont typeface="Arial"/>
              <a:buChar char="•"/>
            </a:pPr>
            <a:r>
              <a:rPr lang="en-US" sz="1400" dirty="0">
                <a:solidFill>
                  <a:srgbClr val="000000"/>
                </a:solidFill>
              </a:rPr>
              <a:t>Durable</a:t>
            </a:r>
          </a:p>
          <a:p>
            <a:pPr marL="214313" indent="-214313">
              <a:buFont typeface="Arial"/>
              <a:buChar char="•"/>
            </a:pPr>
            <a:r>
              <a:rPr lang="en-US" sz="1400" dirty="0">
                <a:solidFill>
                  <a:srgbClr val="000000"/>
                </a:solidFill>
              </a:rPr>
              <a:t>Single person operation</a:t>
            </a:r>
          </a:p>
          <a:p>
            <a:pPr marL="214313" indent="-214313">
              <a:buFont typeface="Arial"/>
              <a:buChar char="•"/>
            </a:pPr>
            <a:r>
              <a:rPr lang="en-US" sz="1400" dirty="0">
                <a:solidFill>
                  <a:srgbClr val="000000"/>
                </a:solidFill>
              </a:rPr>
              <a:t>Easy to use</a:t>
            </a:r>
          </a:p>
          <a:p>
            <a:pPr marL="214313" indent="-214313">
              <a:buFont typeface="Arial"/>
              <a:buChar char="•"/>
            </a:pPr>
            <a:r>
              <a:rPr lang="en-US" sz="1400" dirty="0">
                <a:solidFill>
                  <a:srgbClr val="000000"/>
                </a:solidFill>
              </a:rPr>
              <a:t>Light-weight</a:t>
            </a:r>
          </a:p>
          <a:p>
            <a:pPr marL="214313" indent="-214313">
              <a:buFont typeface="Arial"/>
              <a:buChar char="•"/>
            </a:pPr>
            <a:r>
              <a:rPr lang="en-US" sz="1400" dirty="0">
                <a:solidFill>
                  <a:srgbClr val="000000"/>
                </a:solidFill>
              </a:rPr>
              <a:t>Easy to maintain &amp; repair</a:t>
            </a:r>
          </a:p>
          <a:p>
            <a:pPr marL="214313" indent="-214313">
              <a:buFont typeface="Arial"/>
              <a:buChar char="•"/>
            </a:pPr>
            <a:r>
              <a:rPr lang="en-US" sz="1400" dirty="0">
                <a:solidFill>
                  <a:srgbClr val="000000"/>
                </a:solidFill>
              </a:rPr>
              <a:t>Materials are locally sourced</a:t>
            </a:r>
          </a:p>
        </p:txBody>
      </p:sp>
      <p:sp>
        <p:nvSpPr>
          <p:cNvPr id="5" name="Rectangle 4"/>
          <p:cNvSpPr/>
          <p:nvPr/>
        </p:nvSpPr>
        <p:spPr>
          <a:xfrm>
            <a:off x="594149" y="101704"/>
            <a:ext cx="6606751" cy="982962"/>
          </a:xfrm>
          <a:prstGeom prst="rect">
            <a:avLst/>
          </a:prstGeom>
        </p:spPr>
        <p:txBody>
          <a:bodyPr wrap="square" lIns="28575" tIns="14288" rIns="28575" bIns="14288">
            <a:spAutoFit/>
          </a:bodyPr>
          <a:lstStyle/>
          <a:p>
            <a:pPr algn="ctr"/>
            <a:r>
              <a:rPr lang="en-US" sz="4400" b="1" dirty="0">
                <a:solidFill>
                  <a:srgbClr val="984807"/>
                </a:solidFill>
              </a:rPr>
              <a:t>Dao Ba </a:t>
            </a:r>
            <a:r>
              <a:rPr lang="en-US" sz="4400" b="1" dirty="0" err="1">
                <a:solidFill>
                  <a:srgbClr val="984807"/>
                </a:solidFill>
              </a:rPr>
              <a:t>Qaa</a:t>
            </a:r>
            <a:r>
              <a:rPr lang="en-US" sz="4400" b="1" dirty="0">
                <a:solidFill>
                  <a:srgbClr val="984807"/>
                </a:solidFill>
              </a:rPr>
              <a:t> </a:t>
            </a:r>
            <a:r>
              <a:rPr lang="en-US" sz="3000" i="1" dirty="0" smtClean="0">
                <a:solidFill>
                  <a:srgbClr val="984807"/>
                </a:solidFill>
              </a:rPr>
              <a:t>(Crop Protection)</a:t>
            </a:r>
            <a:endParaRPr lang="en-US" sz="3000" i="1" dirty="0">
              <a:solidFill>
                <a:srgbClr val="984807"/>
              </a:solidFill>
            </a:endParaRPr>
          </a:p>
          <a:p>
            <a:r>
              <a:rPr lang="en-US" dirty="0" smtClean="0">
                <a:solidFill>
                  <a:srgbClr val="984807"/>
                </a:solidFill>
              </a:rPr>
              <a:t>	</a:t>
            </a:r>
            <a:endParaRPr lang="en-US" dirty="0"/>
          </a:p>
        </p:txBody>
      </p:sp>
      <p:sp>
        <p:nvSpPr>
          <p:cNvPr id="8" name="Rectangle 7"/>
          <p:cNvSpPr/>
          <p:nvPr/>
        </p:nvSpPr>
        <p:spPr>
          <a:xfrm>
            <a:off x="444556" y="2372139"/>
            <a:ext cx="3572575" cy="2260235"/>
          </a:xfrm>
          <a:prstGeom prst="rect">
            <a:avLst/>
          </a:prstGeom>
        </p:spPr>
        <p:txBody>
          <a:bodyPr wrap="square" lIns="28575" tIns="14288" rIns="28575" bIns="14288">
            <a:spAutoFit/>
          </a:bodyPr>
          <a:lstStyle/>
          <a:p>
            <a:r>
              <a:rPr lang="en-US" sz="1500" b="1" dirty="0">
                <a:solidFill>
                  <a:srgbClr val="984807"/>
                </a:solidFill>
              </a:rPr>
              <a:t>Problem Statement</a:t>
            </a:r>
          </a:p>
          <a:p>
            <a:r>
              <a:rPr lang="en-ZA" sz="1300" i="1" dirty="0"/>
              <a:t>Cultivation has only recently been introduced to the people of D’Kar. It is a practice that is not culturally imbedded into their past livelihood of hunting and gathering. Therefore, cultivation has proven to be a challenge to the people of D’Kar.  One of the challenges faced by farmers is weed infestation in their fields.  Currently, weeding is done by hand, as hoes are said to be too expensive.  We will develop an affordable tool that will make the task of weeding easier.</a:t>
            </a:r>
          </a:p>
        </p:txBody>
      </p:sp>
      <p:sp>
        <p:nvSpPr>
          <p:cNvPr id="11" name="TextBox 10"/>
          <p:cNvSpPr txBox="1"/>
          <p:nvPr/>
        </p:nvSpPr>
        <p:spPr>
          <a:xfrm>
            <a:off x="444556" y="1117915"/>
            <a:ext cx="4295861" cy="1183017"/>
          </a:xfrm>
          <a:prstGeom prst="rect">
            <a:avLst/>
          </a:prstGeom>
          <a:noFill/>
        </p:spPr>
        <p:txBody>
          <a:bodyPr wrap="square" lIns="28575" tIns="14288" rIns="28575" bIns="14288" rtlCol="0">
            <a:spAutoFit/>
          </a:bodyPr>
          <a:lstStyle/>
          <a:p>
            <a:r>
              <a:rPr lang="en-US" sz="1000" b="1" dirty="0">
                <a:solidFill>
                  <a:srgbClr val="984807"/>
                </a:solidFill>
              </a:rPr>
              <a:t>TEAM</a:t>
            </a:r>
          </a:p>
          <a:p>
            <a:r>
              <a:rPr lang="en-US" sz="1300" dirty="0">
                <a:solidFill>
                  <a:srgbClr val="984807"/>
                </a:solidFill>
              </a:rPr>
              <a:t>Claudine Chen	</a:t>
            </a:r>
            <a:r>
              <a:rPr lang="en-US" sz="1300" dirty="0" err="1">
                <a:solidFill>
                  <a:srgbClr val="984807"/>
                </a:solidFill>
              </a:rPr>
              <a:t>Merapelo</a:t>
            </a:r>
            <a:r>
              <a:rPr lang="en-US" sz="1300" dirty="0">
                <a:solidFill>
                  <a:srgbClr val="984807"/>
                </a:solidFill>
              </a:rPr>
              <a:t> </a:t>
            </a:r>
            <a:r>
              <a:rPr lang="en-US" sz="1300" dirty="0" err="1">
                <a:solidFill>
                  <a:srgbClr val="984807"/>
                </a:solidFill>
              </a:rPr>
              <a:t>Kesegofetse</a:t>
            </a:r>
            <a:r>
              <a:rPr lang="en-US" sz="1300" dirty="0">
                <a:solidFill>
                  <a:srgbClr val="984807"/>
                </a:solidFill>
              </a:rPr>
              <a:t> </a:t>
            </a:r>
          </a:p>
          <a:p>
            <a:r>
              <a:rPr lang="en-US" sz="1300" dirty="0" err="1">
                <a:solidFill>
                  <a:srgbClr val="984807"/>
                </a:solidFill>
              </a:rPr>
              <a:t>Kenewang</a:t>
            </a:r>
            <a:r>
              <a:rPr lang="en-US" sz="1300" dirty="0">
                <a:solidFill>
                  <a:srgbClr val="984807"/>
                </a:solidFill>
              </a:rPr>
              <a:t> </a:t>
            </a:r>
            <a:r>
              <a:rPr lang="en-US" sz="1300" dirty="0" err="1">
                <a:solidFill>
                  <a:srgbClr val="984807"/>
                </a:solidFill>
              </a:rPr>
              <a:t>Moletle</a:t>
            </a:r>
            <a:r>
              <a:rPr lang="en-US" sz="1300" dirty="0">
                <a:solidFill>
                  <a:srgbClr val="984807"/>
                </a:solidFill>
              </a:rPr>
              <a:t>	Stephen </a:t>
            </a:r>
            <a:r>
              <a:rPr lang="en-US" sz="1300" dirty="0" err="1">
                <a:solidFill>
                  <a:srgbClr val="984807"/>
                </a:solidFill>
              </a:rPr>
              <a:t>Molatlhegi</a:t>
            </a:r>
            <a:endParaRPr lang="en-US" sz="1300" dirty="0">
              <a:solidFill>
                <a:srgbClr val="984807"/>
              </a:solidFill>
            </a:endParaRPr>
          </a:p>
          <a:p>
            <a:r>
              <a:rPr lang="en-US" sz="1300" dirty="0">
                <a:solidFill>
                  <a:srgbClr val="984807"/>
                </a:solidFill>
              </a:rPr>
              <a:t>Lulu </a:t>
            </a:r>
            <a:r>
              <a:rPr lang="en-US" sz="1300" dirty="0" err="1">
                <a:solidFill>
                  <a:srgbClr val="984807"/>
                </a:solidFill>
              </a:rPr>
              <a:t>Chuulu</a:t>
            </a:r>
            <a:r>
              <a:rPr lang="en-US" sz="1300" dirty="0">
                <a:solidFill>
                  <a:srgbClr val="984807"/>
                </a:solidFill>
              </a:rPr>
              <a:t>		</a:t>
            </a:r>
            <a:endParaRPr lang="en-US" sz="1300" dirty="0" smtClean="0">
              <a:solidFill>
                <a:srgbClr val="984807"/>
              </a:solidFill>
            </a:endParaRPr>
          </a:p>
          <a:p>
            <a:endParaRPr lang="en-US" sz="1300" dirty="0">
              <a:solidFill>
                <a:srgbClr val="984807"/>
              </a:solidFill>
            </a:endParaRPr>
          </a:p>
          <a:p>
            <a:r>
              <a:rPr lang="en-US" sz="1300" dirty="0" smtClean="0">
                <a:solidFill>
                  <a:srgbClr val="984807"/>
                </a:solidFill>
              </a:rPr>
              <a:t>Design Facilitator: </a:t>
            </a:r>
            <a:r>
              <a:rPr lang="en-US" sz="1300" dirty="0" err="1" smtClean="0">
                <a:solidFill>
                  <a:srgbClr val="984807"/>
                </a:solidFill>
              </a:rPr>
              <a:t>Noela</a:t>
            </a:r>
            <a:r>
              <a:rPr lang="en-US" sz="1300" dirty="0" smtClean="0">
                <a:solidFill>
                  <a:srgbClr val="984807"/>
                </a:solidFill>
              </a:rPr>
              <a:t> </a:t>
            </a:r>
            <a:r>
              <a:rPr lang="en-US" sz="1300" dirty="0" err="1" smtClean="0">
                <a:solidFill>
                  <a:srgbClr val="984807"/>
                </a:solidFill>
              </a:rPr>
              <a:t>Byabachwezi</a:t>
            </a:r>
            <a:r>
              <a:rPr lang="en-US" sz="1300" dirty="0">
                <a:solidFill>
                  <a:srgbClr val="984807"/>
                </a:solidFill>
              </a:rPr>
              <a:t>		</a:t>
            </a:r>
          </a:p>
        </p:txBody>
      </p:sp>
      <p:sp>
        <p:nvSpPr>
          <p:cNvPr id="16" name="Rectangle 15"/>
          <p:cNvSpPr/>
          <p:nvPr/>
        </p:nvSpPr>
        <p:spPr>
          <a:xfrm>
            <a:off x="4344028" y="3863090"/>
            <a:ext cx="4538856" cy="2460290"/>
          </a:xfrm>
          <a:prstGeom prst="rect">
            <a:avLst/>
          </a:prstGeom>
        </p:spPr>
        <p:txBody>
          <a:bodyPr wrap="square" lIns="28575" tIns="14288" rIns="28575" bIns="14288">
            <a:spAutoFit/>
          </a:bodyPr>
          <a:lstStyle/>
          <a:p>
            <a:r>
              <a:rPr lang="en-US" sz="1500" b="1" dirty="0">
                <a:solidFill>
                  <a:srgbClr val="984807"/>
                </a:solidFill>
              </a:rPr>
              <a:t>Product Description</a:t>
            </a:r>
          </a:p>
          <a:p>
            <a:r>
              <a:rPr lang="en-US" sz="1300" b="1" i="1" dirty="0"/>
              <a:t>Stirrup Hoe </a:t>
            </a:r>
            <a:r>
              <a:rPr lang="en-US" sz="1300" i="1" dirty="0"/>
              <a:t>- Low cost, light-weight hoe with a handle that can be adjusted according the user’s height and need. It is commercially manufactured, yet not available on the local market. The one we have produced uses locally available materials.</a:t>
            </a:r>
          </a:p>
          <a:p>
            <a:endParaRPr lang="en-US" sz="1300" i="1" dirty="0"/>
          </a:p>
          <a:p>
            <a:r>
              <a:rPr lang="en-US" sz="1300" b="1" i="1" dirty="0"/>
              <a:t>Weed Roller </a:t>
            </a:r>
            <a:r>
              <a:rPr lang="en-US" sz="1300" i="1" dirty="0"/>
              <a:t>– Allows the user to use it while in an upright position.  It can roll over a large area of weeds with a single roll, thereby reducing the time spent as compared with other alternatives. It is a drum-like object with spikes that lift up the weeds as it is rolled over them. Very effective in row-planted fields.</a:t>
            </a:r>
          </a:p>
          <a:p>
            <a:r>
              <a:rPr lang="en-US" sz="1300" i="1" dirty="0"/>
              <a:t> </a:t>
            </a:r>
          </a:p>
        </p:txBody>
      </p:sp>
      <p:cxnSp>
        <p:nvCxnSpPr>
          <p:cNvPr id="20" name="Straight Connector 19"/>
          <p:cNvCxnSpPr/>
          <p:nvPr/>
        </p:nvCxnSpPr>
        <p:spPr>
          <a:xfrm>
            <a:off x="4264005" y="1378921"/>
            <a:ext cx="0" cy="4973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2" name="Picture 21" descr="C:\Users\user1\Desktop\IMG_40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0417" y="1176600"/>
            <a:ext cx="4025460" cy="25629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54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43" y="918203"/>
            <a:ext cx="9148543" cy="114239"/>
          </a:xfrm>
          <a:prstGeom prst="rect">
            <a:avLst/>
          </a:prstGeom>
          <a:solidFill>
            <a:srgbClr val="984807"/>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4" name="Rectangle 13"/>
          <p:cNvSpPr/>
          <p:nvPr/>
        </p:nvSpPr>
        <p:spPr>
          <a:xfrm>
            <a:off x="0" y="0"/>
            <a:ext cx="9144000" cy="97174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7" name="Rectangle 16"/>
          <p:cNvSpPr/>
          <p:nvPr/>
        </p:nvSpPr>
        <p:spPr>
          <a:xfrm>
            <a:off x="4323874" y="4293070"/>
            <a:ext cx="4509942" cy="228013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4" name="Rectangle 3"/>
          <p:cNvSpPr/>
          <p:nvPr/>
        </p:nvSpPr>
        <p:spPr>
          <a:xfrm>
            <a:off x="4547948" y="4370993"/>
            <a:ext cx="4058170" cy="3014288"/>
          </a:xfrm>
          <a:prstGeom prst="rect">
            <a:avLst/>
          </a:prstGeom>
        </p:spPr>
        <p:txBody>
          <a:bodyPr wrap="square" lIns="28575" tIns="14288" rIns="28575" bIns="14288">
            <a:spAutoFit/>
          </a:bodyPr>
          <a:lstStyle/>
          <a:p>
            <a:pPr algn="ctr"/>
            <a:r>
              <a:rPr lang="en-US" sz="1500" b="1" dirty="0">
                <a:solidFill>
                  <a:srgbClr val="984807"/>
                </a:solidFill>
              </a:rPr>
              <a:t>Key Product Components</a:t>
            </a:r>
          </a:p>
          <a:p>
            <a:pPr algn="ctr"/>
            <a:endParaRPr lang="en-US" sz="1500" b="1" dirty="0">
              <a:solidFill>
                <a:srgbClr val="984807"/>
              </a:solidFill>
            </a:endParaRPr>
          </a:p>
          <a:p>
            <a:pPr marL="214313" indent="-214313">
              <a:buFont typeface="Arial"/>
              <a:buChar char="•"/>
            </a:pPr>
            <a:r>
              <a:rPr lang="en-US" sz="1300" b="1" i="1" dirty="0" err="1">
                <a:solidFill>
                  <a:srgbClr val="000000"/>
                </a:solidFill>
              </a:rPr>
              <a:t>Kuri</a:t>
            </a:r>
            <a:r>
              <a:rPr lang="en-US" sz="1300" b="1" i="1" dirty="0">
                <a:solidFill>
                  <a:srgbClr val="000000"/>
                </a:solidFill>
              </a:rPr>
              <a:t> </a:t>
            </a:r>
            <a:r>
              <a:rPr lang="en-US" sz="1300" b="1" i="1" dirty="0" err="1">
                <a:solidFill>
                  <a:srgbClr val="000000"/>
                </a:solidFill>
              </a:rPr>
              <a:t>Kabi</a:t>
            </a:r>
            <a:r>
              <a:rPr lang="en-US" sz="1300" b="1" i="1" dirty="0">
                <a:solidFill>
                  <a:srgbClr val="000000"/>
                </a:solidFill>
              </a:rPr>
              <a:t> Plastic Cutter</a:t>
            </a:r>
            <a:r>
              <a:rPr lang="en-US" sz="1300" i="1" dirty="0">
                <a:solidFill>
                  <a:srgbClr val="000000"/>
                </a:solidFill>
              </a:rPr>
              <a:t>: a portable and affordable machine that cuts strips from waste plastic bottles</a:t>
            </a:r>
          </a:p>
          <a:p>
            <a:r>
              <a:rPr lang="en-US" sz="1300" i="1" dirty="0">
                <a:solidFill>
                  <a:srgbClr val="000000"/>
                </a:solidFill>
              </a:rPr>
              <a:t> </a:t>
            </a:r>
          </a:p>
          <a:p>
            <a:pPr marL="214313" indent="-214313">
              <a:buFont typeface="Arial"/>
              <a:buChar char="•"/>
            </a:pPr>
            <a:r>
              <a:rPr lang="en-US" sz="1300" b="1" i="1" dirty="0" err="1">
                <a:solidFill>
                  <a:srgbClr val="000000"/>
                </a:solidFill>
              </a:rPr>
              <a:t>Kuri</a:t>
            </a:r>
            <a:r>
              <a:rPr lang="en-US" sz="1300" b="1" i="1" dirty="0">
                <a:solidFill>
                  <a:srgbClr val="000000"/>
                </a:solidFill>
              </a:rPr>
              <a:t> </a:t>
            </a:r>
            <a:r>
              <a:rPr lang="en-US" sz="1300" b="1" i="1" dirty="0" err="1">
                <a:solidFill>
                  <a:srgbClr val="000000"/>
                </a:solidFill>
              </a:rPr>
              <a:t>Kabi</a:t>
            </a:r>
            <a:r>
              <a:rPr lang="en-US" sz="1300" b="1" i="1" dirty="0">
                <a:solidFill>
                  <a:srgbClr val="000000"/>
                </a:solidFill>
              </a:rPr>
              <a:t> Storage</a:t>
            </a:r>
            <a:r>
              <a:rPr lang="en-US" sz="1300" i="1" dirty="0">
                <a:solidFill>
                  <a:srgbClr val="000000"/>
                </a:solidFill>
              </a:rPr>
              <a:t>: multipurpose storage containers made from woven plastic strip</a:t>
            </a:r>
          </a:p>
          <a:p>
            <a:pPr marL="214313" indent="-214313">
              <a:buFont typeface="Arial"/>
              <a:buChar char="•"/>
            </a:pPr>
            <a:endParaRPr lang="en-US" sz="1300" i="1" dirty="0">
              <a:solidFill>
                <a:srgbClr val="000000"/>
              </a:solidFill>
            </a:endParaRPr>
          </a:p>
          <a:p>
            <a:pPr marL="214313" indent="-214313">
              <a:buFont typeface="Arial"/>
              <a:buChar char="•"/>
            </a:pPr>
            <a:r>
              <a:rPr lang="en-US" sz="1300" b="1" i="1" dirty="0" err="1">
                <a:solidFill>
                  <a:srgbClr val="000000"/>
                </a:solidFill>
              </a:rPr>
              <a:t>Kuri</a:t>
            </a:r>
            <a:r>
              <a:rPr lang="en-US" sz="1300" b="1" i="1" dirty="0">
                <a:solidFill>
                  <a:srgbClr val="000000"/>
                </a:solidFill>
              </a:rPr>
              <a:t> </a:t>
            </a:r>
            <a:r>
              <a:rPr lang="en-US" sz="1300" b="1" i="1" dirty="0" err="1">
                <a:solidFill>
                  <a:srgbClr val="000000"/>
                </a:solidFill>
              </a:rPr>
              <a:t>Kabi</a:t>
            </a:r>
            <a:r>
              <a:rPr lang="en-US" sz="1300" b="1" i="1" dirty="0">
                <a:solidFill>
                  <a:srgbClr val="000000"/>
                </a:solidFill>
              </a:rPr>
              <a:t> Instructional Manual: </a:t>
            </a:r>
            <a:r>
              <a:rPr lang="en-US" sz="1300" i="1" dirty="0">
                <a:solidFill>
                  <a:srgbClr val="000000"/>
                </a:solidFill>
              </a:rPr>
              <a:t>a guide on various products that can be made out of available trash </a:t>
            </a:r>
          </a:p>
          <a:p>
            <a:pPr algn="ctr"/>
            <a:endParaRPr lang="en-US" sz="1500" b="1" dirty="0">
              <a:solidFill>
                <a:srgbClr val="984807"/>
              </a:solidFill>
            </a:endParaRPr>
          </a:p>
          <a:p>
            <a:pPr marL="178594" indent="-178594" algn="ctr">
              <a:buFont typeface="Arial"/>
              <a:buChar char="•"/>
            </a:pPr>
            <a:endParaRPr lang="en-US" sz="1500" dirty="0">
              <a:solidFill>
                <a:srgbClr val="984807"/>
              </a:solidFill>
            </a:endParaRPr>
          </a:p>
          <a:p>
            <a:pPr algn="ctr"/>
            <a:endParaRPr lang="en-US" sz="1500" dirty="0">
              <a:solidFill>
                <a:srgbClr val="984807"/>
              </a:solidFill>
            </a:endParaRPr>
          </a:p>
          <a:p>
            <a:pPr algn="ctr"/>
            <a:endParaRPr lang="en-US" sz="1500" dirty="0">
              <a:solidFill>
                <a:srgbClr val="984807"/>
              </a:solidFill>
            </a:endParaRPr>
          </a:p>
        </p:txBody>
      </p:sp>
      <p:sp>
        <p:nvSpPr>
          <p:cNvPr id="5" name="Rectangle 4"/>
          <p:cNvSpPr/>
          <p:nvPr/>
        </p:nvSpPr>
        <p:spPr>
          <a:xfrm>
            <a:off x="-4543" y="160837"/>
            <a:ext cx="6646419" cy="982962"/>
          </a:xfrm>
          <a:prstGeom prst="rect">
            <a:avLst/>
          </a:prstGeom>
        </p:spPr>
        <p:txBody>
          <a:bodyPr wrap="square" lIns="28575" tIns="14288" rIns="28575" bIns="14288">
            <a:spAutoFit/>
          </a:bodyPr>
          <a:lstStyle/>
          <a:p>
            <a:pPr algn="ctr"/>
            <a:r>
              <a:rPr lang="en-US" sz="4400" b="1" dirty="0" err="1">
                <a:solidFill>
                  <a:srgbClr val="984807"/>
                </a:solidFill>
              </a:rPr>
              <a:t>Kuru</a:t>
            </a:r>
            <a:r>
              <a:rPr lang="en-US" sz="4400" b="1" dirty="0">
                <a:solidFill>
                  <a:srgbClr val="984807"/>
                </a:solidFill>
              </a:rPr>
              <a:t> </a:t>
            </a:r>
            <a:r>
              <a:rPr lang="en-US" sz="4400" b="1" dirty="0" err="1">
                <a:solidFill>
                  <a:srgbClr val="984807"/>
                </a:solidFill>
              </a:rPr>
              <a:t>Kabi</a:t>
            </a:r>
            <a:r>
              <a:rPr lang="en-US" sz="4400" b="1" dirty="0">
                <a:solidFill>
                  <a:srgbClr val="984807"/>
                </a:solidFill>
              </a:rPr>
              <a:t> </a:t>
            </a:r>
            <a:r>
              <a:rPr lang="en-US" sz="3000" i="1" dirty="0" smtClean="0">
                <a:solidFill>
                  <a:srgbClr val="984807"/>
                </a:solidFill>
              </a:rPr>
              <a:t>(Plastic Waste)</a:t>
            </a:r>
            <a:endParaRPr lang="en-US" sz="3000" i="1" dirty="0">
              <a:solidFill>
                <a:srgbClr val="984807"/>
              </a:solidFill>
            </a:endParaRPr>
          </a:p>
          <a:p>
            <a:r>
              <a:rPr lang="en-US" dirty="0" smtClean="0">
                <a:solidFill>
                  <a:srgbClr val="984807"/>
                </a:solidFill>
              </a:rPr>
              <a:t>	</a:t>
            </a:r>
            <a:endParaRPr lang="en-US" dirty="0"/>
          </a:p>
        </p:txBody>
      </p:sp>
      <p:sp>
        <p:nvSpPr>
          <p:cNvPr id="8" name="Rectangle 7"/>
          <p:cNvSpPr/>
          <p:nvPr/>
        </p:nvSpPr>
        <p:spPr>
          <a:xfrm>
            <a:off x="419970" y="2292734"/>
            <a:ext cx="3572575" cy="2260235"/>
          </a:xfrm>
          <a:prstGeom prst="rect">
            <a:avLst/>
          </a:prstGeom>
        </p:spPr>
        <p:txBody>
          <a:bodyPr wrap="square" lIns="28575" tIns="14288" rIns="28575" bIns="14288">
            <a:spAutoFit/>
          </a:bodyPr>
          <a:lstStyle/>
          <a:p>
            <a:r>
              <a:rPr lang="en-US" sz="1500" b="1" dirty="0">
                <a:solidFill>
                  <a:srgbClr val="984807"/>
                </a:solidFill>
              </a:rPr>
              <a:t>Problem Statement</a:t>
            </a:r>
          </a:p>
          <a:p>
            <a:r>
              <a:rPr lang="en-US" sz="1300" i="1" dirty="0"/>
              <a:t>Plastic beverage bottles are a common waste product in </a:t>
            </a:r>
            <a:r>
              <a:rPr lang="en-US" sz="1300" i="1" dirty="0" err="1"/>
              <a:t>D’Kar</a:t>
            </a:r>
            <a:r>
              <a:rPr lang="en-US" sz="1300" i="1" dirty="0"/>
              <a:t>. They have secondary uses, such as water storage but we believe by creating and providing the people of </a:t>
            </a:r>
            <a:r>
              <a:rPr lang="en-US" sz="1300" i="1" dirty="0" err="1"/>
              <a:t>D’Kar</a:t>
            </a:r>
            <a:r>
              <a:rPr lang="en-US" sz="1300" i="1" dirty="0"/>
              <a:t> with a technique for transforming plastic bottles into strips for weaving, they will have the ability to create a variety of products of value for their homes, families and community. Potential uses of this woven material include making household items and products for sale. </a:t>
            </a:r>
          </a:p>
        </p:txBody>
      </p:sp>
      <p:sp>
        <p:nvSpPr>
          <p:cNvPr id="11" name="TextBox 10"/>
          <p:cNvSpPr txBox="1"/>
          <p:nvPr/>
        </p:nvSpPr>
        <p:spPr>
          <a:xfrm>
            <a:off x="419970" y="1032442"/>
            <a:ext cx="4295861" cy="1398461"/>
          </a:xfrm>
          <a:prstGeom prst="rect">
            <a:avLst/>
          </a:prstGeom>
          <a:noFill/>
        </p:spPr>
        <p:txBody>
          <a:bodyPr wrap="square" lIns="28575" tIns="14288" rIns="28575" bIns="14288" rtlCol="0">
            <a:spAutoFit/>
          </a:bodyPr>
          <a:lstStyle/>
          <a:p>
            <a:r>
              <a:rPr lang="en-US" sz="1100" b="1" dirty="0">
                <a:solidFill>
                  <a:srgbClr val="984807"/>
                </a:solidFill>
              </a:rPr>
              <a:t>TEAM</a:t>
            </a:r>
            <a:endParaRPr lang="en-US" sz="1400" b="1" dirty="0">
              <a:solidFill>
                <a:srgbClr val="984807"/>
              </a:solidFill>
            </a:endParaRPr>
          </a:p>
          <a:p>
            <a:r>
              <a:rPr lang="en-US" sz="1300" dirty="0">
                <a:solidFill>
                  <a:srgbClr val="984807"/>
                </a:solidFill>
              </a:rPr>
              <a:t>Aline Horta Guinle	</a:t>
            </a:r>
            <a:r>
              <a:rPr lang="en-US" sz="1300" dirty="0" err="1">
                <a:solidFill>
                  <a:srgbClr val="984807"/>
                </a:solidFill>
              </a:rPr>
              <a:t>Sidiki</a:t>
            </a:r>
            <a:r>
              <a:rPr lang="en-US" sz="1300" dirty="0">
                <a:solidFill>
                  <a:srgbClr val="984807"/>
                </a:solidFill>
              </a:rPr>
              <a:t> </a:t>
            </a:r>
            <a:r>
              <a:rPr lang="en-US" sz="1300" dirty="0" err="1">
                <a:solidFill>
                  <a:srgbClr val="984807"/>
                </a:solidFill>
              </a:rPr>
              <a:t>Aminata</a:t>
            </a:r>
            <a:r>
              <a:rPr lang="en-US" sz="1300" dirty="0">
                <a:solidFill>
                  <a:srgbClr val="984807"/>
                </a:solidFill>
              </a:rPr>
              <a:t> </a:t>
            </a:r>
            <a:r>
              <a:rPr lang="en-US" sz="1300" dirty="0" err="1">
                <a:solidFill>
                  <a:srgbClr val="984807"/>
                </a:solidFill>
              </a:rPr>
              <a:t>Diakite</a:t>
            </a:r>
            <a:endParaRPr lang="en-US" sz="1300" dirty="0">
              <a:solidFill>
                <a:srgbClr val="984807"/>
              </a:solidFill>
            </a:endParaRPr>
          </a:p>
          <a:p>
            <a:r>
              <a:rPr lang="en-US" sz="1300" dirty="0" err="1">
                <a:solidFill>
                  <a:srgbClr val="984807"/>
                </a:solidFill>
              </a:rPr>
              <a:t>Monkgogi</a:t>
            </a:r>
            <a:r>
              <a:rPr lang="en-US" sz="1300" dirty="0">
                <a:solidFill>
                  <a:srgbClr val="984807"/>
                </a:solidFill>
              </a:rPr>
              <a:t> </a:t>
            </a:r>
            <a:r>
              <a:rPr lang="en-US" sz="1300" dirty="0" err="1">
                <a:solidFill>
                  <a:srgbClr val="984807"/>
                </a:solidFill>
              </a:rPr>
              <a:t>Otlhogile</a:t>
            </a:r>
            <a:r>
              <a:rPr lang="en-US" sz="1300" dirty="0">
                <a:solidFill>
                  <a:srgbClr val="984807"/>
                </a:solidFill>
              </a:rPr>
              <a:t>	</a:t>
            </a:r>
            <a:r>
              <a:rPr lang="en-US" sz="1300" dirty="0" err="1">
                <a:solidFill>
                  <a:srgbClr val="984807"/>
                </a:solidFill>
              </a:rPr>
              <a:t>Tabaxae</a:t>
            </a:r>
            <a:r>
              <a:rPr lang="en-US" sz="1300" dirty="0">
                <a:solidFill>
                  <a:srgbClr val="984807"/>
                </a:solidFill>
              </a:rPr>
              <a:t> </a:t>
            </a:r>
            <a:r>
              <a:rPr lang="en-US" sz="1300" dirty="0" err="1">
                <a:solidFill>
                  <a:srgbClr val="984807"/>
                </a:solidFill>
              </a:rPr>
              <a:t>Kaashe</a:t>
            </a:r>
            <a:endParaRPr lang="en-US" sz="1300" dirty="0">
              <a:solidFill>
                <a:srgbClr val="984807"/>
              </a:solidFill>
            </a:endParaRPr>
          </a:p>
          <a:p>
            <a:r>
              <a:rPr lang="en-US" sz="1300" dirty="0">
                <a:solidFill>
                  <a:srgbClr val="984807"/>
                </a:solidFill>
              </a:rPr>
              <a:t>Nicodemus </a:t>
            </a:r>
            <a:r>
              <a:rPr lang="en-US" sz="1300" dirty="0" err="1">
                <a:solidFill>
                  <a:srgbClr val="984807"/>
                </a:solidFill>
              </a:rPr>
              <a:t>Barkard</a:t>
            </a:r>
            <a:r>
              <a:rPr lang="en-US" sz="1300" dirty="0">
                <a:solidFill>
                  <a:srgbClr val="984807"/>
                </a:solidFill>
              </a:rPr>
              <a:t>	</a:t>
            </a:r>
            <a:r>
              <a:rPr lang="en-US" sz="1300" dirty="0" err="1">
                <a:solidFill>
                  <a:srgbClr val="984807"/>
                </a:solidFill>
              </a:rPr>
              <a:t>Xhigae</a:t>
            </a:r>
            <a:r>
              <a:rPr lang="en-US" sz="1300" dirty="0">
                <a:solidFill>
                  <a:srgbClr val="984807"/>
                </a:solidFill>
              </a:rPr>
              <a:t> </a:t>
            </a:r>
            <a:r>
              <a:rPr lang="en-US" sz="1300" dirty="0" err="1" smtClean="0">
                <a:solidFill>
                  <a:srgbClr val="984807"/>
                </a:solidFill>
              </a:rPr>
              <a:t>Qomaxa</a:t>
            </a:r>
            <a:endParaRPr lang="en-US" sz="1300" dirty="0" smtClean="0">
              <a:solidFill>
                <a:srgbClr val="984807"/>
              </a:solidFill>
            </a:endParaRPr>
          </a:p>
          <a:p>
            <a:endParaRPr lang="en-US" sz="1300" dirty="0">
              <a:solidFill>
                <a:srgbClr val="984807"/>
              </a:solidFill>
            </a:endParaRPr>
          </a:p>
          <a:p>
            <a:r>
              <a:rPr lang="en-US" sz="1300" dirty="0" smtClean="0">
                <a:solidFill>
                  <a:srgbClr val="984807"/>
                </a:solidFill>
              </a:rPr>
              <a:t>Design Facilitator: Amy Smith</a:t>
            </a:r>
            <a:endParaRPr lang="en-US" sz="1300" dirty="0">
              <a:solidFill>
                <a:srgbClr val="984807"/>
              </a:solidFill>
            </a:endParaRPr>
          </a:p>
          <a:p>
            <a:r>
              <a:rPr lang="en-US" sz="1300" dirty="0">
                <a:solidFill>
                  <a:srgbClr val="984807"/>
                </a:solidFill>
              </a:rPr>
              <a:t>				</a:t>
            </a:r>
          </a:p>
        </p:txBody>
      </p:sp>
      <p:sp>
        <p:nvSpPr>
          <p:cNvPr id="13" name="TextBox 12"/>
          <p:cNvSpPr txBox="1"/>
          <p:nvPr/>
        </p:nvSpPr>
        <p:spPr>
          <a:xfrm>
            <a:off x="4811913" y="3162782"/>
            <a:ext cx="3524381" cy="228910"/>
          </a:xfrm>
          <a:prstGeom prst="rect">
            <a:avLst/>
          </a:prstGeom>
          <a:noFill/>
        </p:spPr>
        <p:txBody>
          <a:bodyPr wrap="square" lIns="28575" tIns="14288" rIns="28575" bIns="14288" rtlCol="0">
            <a:spAutoFit/>
          </a:bodyPr>
          <a:lstStyle/>
          <a:p>
            <a:pPr algn="ctr"/>
            <a:r>
              <a:rPr lang="en-US" sz="1300" dirty="0"/>
              <a:t>Photos of Team and project here</a:t>
            </a:r>
          </a:p>
        </p:txBody>
      </p:sp>
      <p:sp>
        <p:nvSpPr>
          <p:cNvPr id="16" name="Rectangle 15"/>
          <p:cNvSpPr/>
          <p:nvPr/>
        </p:nvSpPr>
        <p:spPr>
          <a:xfrm>
            <a:off x="419970" y="4533807"/>
            <a:ext cx="3572575" cy="2060180"/>
          </a:xfrm>
          <a:prstGeom prst="rect">
            <a:avLst/>
          </a:prstGeom>
        </p:spPr>
        <p:txBody>
          <a:bodyPr wrap="square" lIns="28575" tIns="14288" rIns="28575" bIns="14288">
            <a:spAutoFit/>
          </a:bodyPr>
          <a:lstStyle/>
          <a:p>
            <a:r>
              <a:rPr lang="en-US" sz="1500" b="1" dirty="0">
                <a:solidFill>
                  <a:srgbClr val="984807"/>
                </a:solidFill>
              </a:rPr>
              <a:t>Product Description</a:t>
            </a:r>
          </a:p>
          <a:p>
            <a:r>
              <a:rPr lang="en-US" sz="1300" i="1" dirty="0"/>
              <a:t>We created a machine that generates plastic strips from waste plastic bottles. These strips are the main component of our weaving method. Our intention is to use this method to create multipurpose containers, as the </a:t>
            </a:r>
            <a:r>
              <a:rPr lang="en-US" sz="1300" i="1" dirty="0" err="1"/>
              <a:t>D’Kar</a:t>
            </a:r>
            <a:r>
              <a:rPr lang="en-US" sz="1300" i="1" dirty="0"/>
              <a:t> community expressed a need for such products. Examples of products they are interested in include: laundry hampers, food containers, wardrobe organizers, dish racks and gift boxes.</a:t>
            </a:r>
          </a:p>
        </p:txBody>
      </p:sp>
      <p:cxnSp>
        <p:nvCxnSpPr>
          <p:cNvPr id="20" name="Straight Connector 19"/>
          <p:cNvCxnSpPr/>
          <p:nvPr/>
        </p:nvCxnSpPr>
        <p:spPr>
          <a:xfrm>
            <a:off x="4148546" y="1993162"/>
            <a:ext cx="0" cy="435908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8" name="Picture 17" descr="IMG_064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3874" y="1666642"/>
            <a:ext cx="3369148" cy="2526861"/>
          </a:xfrm>
          <a:prstGeom prst="rect">
            <a:avLst/>
          </a:prstGeom>
        </p:spPr>
      </p:pic>
      <p:pic>
        <p:nvPicPr>
          <p:cNvPr id="19" name="Picture 18" descr="IMG_065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0795">
            <a:off x="6668545" y="233748"/>
            <a:ext cx="2133046" cy="1428337"/>
          </a:xfrm>
          <a:prstGeom prst="rect">
            <a:avLst/>
          </a:prstGeom>
        </p:spPr>
      </p:pic>
    </p:spTree>
    <p:extLst>
      <p:ext uri="{BB962C8B-B14F-4D97-AF65-F5344CB8AC3E}">
        <p14:creationId xmlns:p14="http://schemas.microsoft.com/office/powerpoint/2010/main" val="6618546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43" y="918203"/>
            <a:ext cx="9148543" cy="114239"/>
          </a:xfrm>
          <a:prstGeom prst="rect">
            <a:avLst/>
          </a:prstGeom>
          <a:solidFill>
            <a:srgbClr val="984807"/>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4" name="Rectangle 13"/>
          <p:cNvSpPr/>
          <p:nvPr/>
        </p:nvSpPr>
        <p:spPr>
          <a:xfrm>
            <a:off x="0" y="0"/>
            <a:ext cx="9144000" cy="97174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17" name="Rectangle 16"/>
          <p:cNvSpPr/>
          <p:nvPr/>
        </p:nvSpPr>
        <p:spPr>
          <a:xfrm>
            <a:off x="361769" y="4572000"/>
            <a:ext cx="3029383" cy="197501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8575" tIns="14288" rIns="28575" bIns="14288" rtlCol="0" anchor="ctr"/>
          <a:lstStyle/>
          <a:p>
            <a:pPr algn="ctr"/>
            <a:endParaRPr lang="en-US"/>
          </a:p>
        </p:txBody>
      </p:sp>
      <p:sp>
        <p:nvSpPr>
          <p:cNvPr id="4" name="Rectangle 3"/>
          <p:cNvSpPr/>
          <p:nvPr/>
        </p:nvSpPr>
        <p:spPr>
          <a:xfrm>
            <a:off x="713975" y="4697017"/>
            <a:ext cx="2258193" cy="1983236"/>
          </a:xfrm>
          <a:prstGeom prst="rect">
            <a:avLst/>
          </a:prstGeom>
        </p:spPr>
        <p:txBody>
          <a:bodyPr wrap="square" lIns="28575" tIns="14288" rIns="28575" bIns="14288">
            <a:spAutoFit/>
          </a:bodyPr>
          <a:lstStyle/>
          <a:p>
            <a:pPr algn="ctr"/>
            <a:r>
              <a:rPr lang="en-US" sz="1400" b="1" dirty="0">
                <a:solidFill>
                  <a:srgbClr val="984807"/>
                </a:solidFill>
              </a:rPr>
              <a:t>Key Features</a:t>
            </a:r>
          </a:p>
          <a:p>
            <a:pPr algn="ctr"/>
            <a:endParaRPr lang="en-US" sz="1400" b="1" dirty="0">
              <a:solidFill>
                <a:srgbClr val="984807"/>
              </a:solidFill>
            </a:endParaRPr>
          </a:p>
          <a:p>
            <a:pPr marL="214313" indent="-214313">
              <a:buFont typeface="Arial"/>
              <a:buChar char="•"/>
            </a:pPr>
            <a:r>
              <a:rPr lang="en-US" sz="1400" dirty="0">
                <a:solidFill>
                  <a:srgbClr val="000000"/>
                </a:solidFill>
              </a:rPr>
              <a:t>Artist Profiles</a:t>
            </a:r>
          </a:p>
          <a:p>
            <a:pPr marL="214313" indent="-214313">
              <a:buFont typeface="Arial"/>
              <a:buChar char="•"/>
            </a:pPr>
            <a:r>
              <a:rPr lang="en-US" sz="1400" dirty="0">
                <a:solidFill>
                  <a:srgbClr val="000000"/>
                </a:solidFill>
              </a:rPr>
              <a:t>Product Uploading</a:t>
            </a:r>
          </a:p>
          <a:p>
            <a:pPr marL="214313" indent="-214313">
              <a:buFont typeface="Arial"/>
              <a:buChar char="•"/>
            </a:pPr>
            <a:r>
              <a:rPr lang="en-US" sz="1400" dirty="0">
                <a:solidFill>
                  <a:srgbClr val="000000"/>
                </a:solidFill>
              </a:rPr>
              <a:t>Product Catalog</a:t>
            </a:r>
          </a:p>
          <a:p>
            <a:pPr marL="214313" indent="-214313">
              <a:buFont typeface="Arial"/>
              <a:buChar char="•"/>
            </a:pPr>
            <a:r>
              <a:rPr lang="en-US" sz="1400" dirty="0">
                <a:solidFill>
                  <a:srgbClr val="000000"/>
                </a:solidFill>
              </a:rPr>
              <a:t>Online Payments</a:t>
            </a:r>
          </a:p>
          <a:p>
            <a:pPr marL="214313" indent="-214313">
              <a:buFont typeface="Arial"/>
              <a:buChar char="•"/>
            </a:pPr>
            <a:r>
              <a:rPr lang="en-US" sz="1400" dirty="0">
                <a:solidFill>
                  <a:srgbClr val="000000"/>
                </a:solidFill>
              </a:rPr>
              <a:t>Social Media Integration</a:t>
            </a:r>
          </a:p>
          <a:p>
            <a:pPr marL="214313" indent="-214313">
              <a:buFont typeface="Arial"/>
              <a:buChar char="•"/>
            </a:pPr>
            <a:r>
              <a:rPr lang="en-US" sz="1400" dirty="0">
                <a:solidFill>
                  <a:srgbClr val="000000"/>
                </a:solidFill>
              </a:rPr>
              <a:t>Mobile App</a:t>
            </a:r>
          </a:p>
          <a:p>
            <a:pPr algn="ctr"/>
            <a:endParaRPr lang="en-US" sz="1500" dirty="0">
              <a:solidFill>
                <a:srgbClr val="984807"/>
              </a:solidFill>
            </a:endParaRPr>
          </a:p>
        </p:txBody>
      </p:sp>
      <p:sp>
        <p:nvSpPr>
          <p:cNvPr id="5" name="Rectangle 4"/>
          <p:cNvSpPr/>
          <p:nvPr/>
        </p:nvSpPr>
        <p:spPr>
          <a:xfrm>
            <a:off x="159035" y="89601"/>
            <a:ext cx="7667022" cy="982962"/>
          </a:xfrm>
          <a:prstGeom prst="rect">
            <a:avLst/>
          </a:prstGeom>
        </p:spPr>
        <p:txBody>
          <a:bodyPr wrap="square" lIns="28575" tIns="14288" rIns="28575" bIns="14288">
            <a:spAutoFit/>
          </a:bodyPr>
          <a:lstStyle/>
          <a:p>
            <a:pPr algn="ctr"/>
            <a:r>
              <a:rPr lang="en-US" sz="4400" b="1" dirty="0">
                <a:solidFill>
                  <a:srgbClr val="984807"/>
                </a:solidFill>
                <a:latin typeface="Calibri"/>
                <a:cs typeface="Calibri"/>
              </a:rPr>
              <a:t>XGOE </a:t>
            </a:r>
            <a:r>
              <a:rPr lang="en-US" sz="3000" i="1" dirty="0" smtClean="0">
                <a:solidFill>
                  <a:srgbClr val="984807"/>
                </a:solidFill>
              </a:rPr>
              <a:t>(Cultural </a:t>
            </a:r>
            <a:r>
              <a:rPr lang="en-US" sz="3000" i="1" dirty="0">
                <a:solidFill>
                  <a:srgbClr val="984807"/>
                </a:solidFill>
              </a:rPr>
              <a:t>Preservation through </a:t>
            </a:r>
            <a:r>
              <a:rPr lang="en-US" sz="3000" i="1" dirty="0" smtClean="0">
                <a:solidFill>
                  <a:srgbClr val="984807"/>
                </a:solidFill>
              </a:rPr>
              <a:t>ICT)</a:t>
            </a:r>
            <a:endParaRPr lang="en-US" sz="3000" i="1" dirty="0">
              <a:solidFill>
                <a:srgbClr val="984807"/>
              </a:solidFill>
            </a:endParaRPr>
          </a:p>
          <a:p>
            <a:r>
              <a:rPr lang="en-US" dirty="0" smtClean="0">
                <a:solidFill>
                  <a:srgbClr val="984807"/>
                </a:solidFill>
              </a:rPr>
              <a:t>	</a:t>
            </a:r>
            <a:endParaRPr lang="en-US" dirty="0"/>
          </a:p>
        </p:txBody>
      </p:sp>
      <p:sp>
        <p:nvSpPr>
          <p:cNvPr id="8" name="Rectangle 7"/>
          <p:cNvSpPr/>
          <p:nvPr/>
        </p:nvSpPr>
        <p:spPr>
          <a:xfrm>
            <a:off x="419971" y="2438596"/>
            <a:ext cx="3572575" cy="1860125"/>
          </a:xfrm>
          <a:prstGeom prst="rect">
            <a:avLst/>
          </a:prstGeom>
        </p:spPr>
        <p:txBody>
          <a:bodyPr wrap="square" lIns="28575" tIns="14288" rIns="28575" bIns="14288">
            <a:spAutoFit/>
          </a:bodyPr>
          <a:lstStyle/>
          <a:p>
            <a:r>
              <a:rPr lang="en-US" sz="1500" b="1" dirty="0">
                <a:solidFill>
                  <a:srgbClr val="984807"/>
                </a:solidFill>
              </a:rPr>
              <a:t>Problem Statement</a:t>
            </a:r>
          </a:p>
          <a:p>
            <a:r>
              <a:rPr lang="en-US" sz="1300" i="1" dirty="0"/>
              <a:t>Arts and Crafts are an important part of  sharing and preserving the San Culture as well as income generation. However a saturated market leading to low sales is a threat to this sector’s existence. We are creating an ICT-based solution that provides access to a wider market for San Arts and Crafts, leading to higher income and therefore providing incentives for preserving the aspect of culture. </a:t>
            </a:r>
          </a:p>
        </p:txBody>
      </p:sp>
      <p:sp>
        <p:nvSpPr>
          <p:cNvPr id="11" name="TextBox 10"/>
          <p:cNvSpPr txBox="1"/>
          <p:nvPr/>
        </p:nvSpPr>
        <p:spPr>
          <a:xfrm>
            <a:off x="361769" y="1072563"/>
            <a:ext cx="4691070" cy="1583127"/>
          </a:xfrm>
          <a:prstGeom prst="rect">
            <a:avLst/>
          </a:prstGeom>
          <a:noFill/>
        </p:spPr>
        <p:txBody>
          <a:bodyPr wrap="square" lIns="28575" tIns="14288" rIns="28575" bIns="14288" rtlCol="0">
            <a:spAutoFit/>
          </a:bodyPr>
          <a:lstStyle/>
          <a:p>
            <a:r>
              <a:rPr lang="en-US" sz="1000" b="1" dirty="0">
                <a:solidFill>
                  <a:srgbClr val="984807"/>
                </a:solidFill>
              </a:rPr>
              <a:t>TEAM</a:t>
            </a:r>
          </a:p>
          <a:p>
            <a:r>
              <a:rPr lang="en-US" sz="1300" dirty="0" err="1">
                <a:solidFill>
                  <a:srgbClr val="800000"/>
                </a:solidFill>
              </a:rPr>
              <a:t>Komtsha</a:t>
            </a:r>
            <a:r>
              <a:rPr lang="en-US" sz="1300" dirty="0">
                <a:solidFill>
                  <a:srgbClr val="800000"/>
                </a:solidFill>
              </a:rPr>
              <a:t> Sixpence	</a:t>
            </a:r>
            <a:r>
              <a:rPr lang="en-US" sz="1300" dirty="0" smtClean="0">
                <a:solidFill>
                  <a:srgbClr val="800000"/>
                </a:solidFill>
              </a:rPr>
              <a:t>Muhammad </a:t>
            </a:r>
            <a:r>
              <a:rPr lang="en-US" sz="1300" dirty="0" err="1">
                <a:solidFill>
                  <a:srgbClr val="800000"/>
                </a:solidFill>
              </a:rPr>
              <a:t>Awais</a:t>
            </a:r>
            <a:r>
              <a:rPr lang="en-US" sz="1300" dirty="0">
                <a:solidFill>
                  <a:srgbClr val="800000"/>
                </a:solidFill>
              </a:rPr>
              <a:t> </a:t>
            </a:r>
            <a:r>
              <a:rPr lang="en-US" sz="1300" dirty="0" err="1">
                <a:solidFill>
                  <a:srgbClr val="800000"/>
                </a:solidFill>
              </a:rPr>
              <a:t>Qasim</a:t>
            </a:r>
            <a:endParaRPr lang="en-US" sz="1300" dirty="0">
              <a:solidFill>
                <a:srgbClr val="800000"/>
              </a:solidFill>
            </a:endParaRPr>
          </a:p>
          <a:p>
            <a:r>
              <a:rPr lang="en-US" sz="1300" dirty="0">
                <a:solidFill>
                  <a:srgbClr val="800000"/>
                </a:solidFill>
              </a:rPr>
              <a:t>Mark </a:t>
            </a:r>
            <a:r>
              <a:rPr lang="en-US" sz="1300" dirty="0" err="1">
                <a:solidFill>
                  <a:srgbClr val="800000"/>
                </a:solidFill>
              </a:rPr>
              <a:t>Wamai</a:t>
            </a:r>
            <a:r>
              <a:rPr lang="en-US" sz="1300" dirty="0">
                <a:solidFill>
                  <a:srgbClr val="800000"/>
                </a:solidFill>
              </a:rPr>
              <a:t>		</a:t>
            </a:r>
            <a:r>
              <a:rPr lang="en-US" sz="1300" dirty="0" smtClean="0">
                <a:solidFill>
                  <a:srgbClr val="800000"/>
                </a:solidFill>
              </a:rPr>
              <a:t>Rachel </a:t>
            </a:r>
            <a:r>
              <a:rPr lang="en-US" sz="1300" dirty="0" err="1">
                <a:solidFill>
                  <a:srgbClr val="800000"/>
                </a:solidFill>
              </a:rPr>
              <a:t>Kapeko</a:t>
            </a:r>
            <a:endParaRPr lang="en-US" sz="1300" dirty="0">
              <a:solidFill>
                <a:srgbClr val="800000"/>
              </a:solidFill>
            </a:endParaRPr>
          </a:p>
          <a:p>
            <a:r>
              <a:rPr lang="en-US" sz="1300" dirty="0" err="1">
                <a:solidFill>
                  <a:srgbClr val="800000"/>
                </a:solidFill>
              </a:rPr>
              <a:t>Mathata</a:t>
            </a:r>
            <a:r>
              <a:rPr lang="en-US" sz="1300" dirty="0">
                <a:solidFill>
                  <a:srgbClr val="800000"/>
                </a:solidFill>
              </a:rPr>
              <a:t> (</a:t>
            </a:r>
            <a:r>
              <a:rPr lang="en-US" sz="1300" dirty="0" err="1">
                <a:solidFill>
                  <a:srgbClr val="800000"/>
                </a:solidFill>
              </a:rPr>
              <a:t>Tizo</a:t>
            </a:r>
            <a:r>
              <a:rPr lang="en-US" sz="1300" dirty="0">
                <a:solidFill>
                  <a:srgbClr val="800000"/>
                </a:solidFill>
              </a:rPr>
              <a:t>) </a:t>
            </a:r>
            <a:r>
              <a:rPr lang="en-US" sz="1300" dirty="0" err="1">
                <a:solidFill>
                  <a:srgbClr val="800000"/>
                </a:solidFill>
              </a:rPr>
              <a:t>Kashongo</a:t>
            </a:r>
            <a:r>
              <a:rPr lang="en-US" sz="1300" dirty="0">
                <a:solidFill>
                  <a:srgbClr val="800000"/>
                </a:solidFill>
              </a:rPr>
              <a:t>	</a:t>
            </a:r>
            <a:r>
              <a:rPr lang="en-US" sz="1300" dirty="0" err="1">
                <a:solidFill>
                  <a:srgbClr val="800000"/>
                </a:solidFill>
              </a:rPr>
              <a:t>Xose</a:t>
            </a:r>
            <a:r>
              <a:rPr lang="en-US" sz="1300" dirty="0">
                <a:solidFill>
                  <a:srgbClr val="800000"/>
                </a:solidFill>
              </a:rPr>
              <a:t> </a:t>
            </a:r>
            <a:r>
              <a:rPr lang="en-US" sz="1300" dirty="0" err="1" smtClean="0">
                <a:solidFill>
                  <a:srgbClr val="800000"/>
                </a:solidFill>
              </a:rPr>
              <a:t>Tshabue</a:t>
            </a:r>
            <a:endParaRPr lang="en-US" sz="1300" dirty="0" smtClean="0">
              <a:solidFill>
                <a:srgbClr val="800000"/>
              </a:solidFill>
            </a:endParaRPr>
          </a:p>
          <a:p>
            <a:endParaRPr lang="en-US" sz="1300" dirty="0">
              <a:solidFill>
                <a:srgbClr val="800000"/>
              </a:solidFill>
            </a:endParaRPr>
          </a:p>
          <a:p>
            <a:r>
              <a:rPr lang="en-US" sz="1300" dirty="0" smtClean="0">
                <a:solidFill>
                  <a:srgbClr val="800000"/>
                </a:solidFill>
              </a:rPr>
              <a:t>Design Facilitator: Mustafa </a:t>
            </a:r>
            <a:r>
              <a:rPr lang="en-US" sz="1300" dirty="0" err="1" smtClean="0">
                <a:solidFill>
                  <a:srgbClr val="800000"/>
                </a:solidFill>
              </a:rPr>
              <a:t>Naseem</a:t>
            </a:r>
            <a:endParaRPr lang="en-US" sz="1300" dirty="0">
              <a:solidFill>
                <a:srgbClr val="800000"/>
              </a:solidFill>
            </a:endParaRPr>
          </a:p>
          <a:p>
            <a:endParaRPr lang="en-US" sz="1300" dirty="0">
              <a:solidFill>
                <a:srgbClr val="800000"/>
              </a:solidFill>
            </a:endParaRPr>
          </a:p>
          <a:p>
            <a:r>
              <a:rPr lang="en-US" sz="1300" dirty="0">
                <a:solidFill>
                  <a:srgbClr val="984807"/>
                </a:solidFill>
              </a:rPr>
              <a:t>				</a:t>
            </a:r>
          </a:p>
        </p:txBody>
      </p:sp>
      <p:sp>
        <p:nvSpPr>
          <p:cNvPr id="16" name="Rectangle 15"/>
          <p:cNvSpPr/>
          <p:nvPr/>
        </p:nvSpPr>
        <p:spPr>
          <a:xfrm>
            <a:off x="4452930" y="4572000"/>
            <a:ext cx="4538856" cy="1829348"/>
          </a:xfrm>
          <a:prstGeom prst="rect">
            <a:avLst/>
          </a:prstGeom>
        </p:spPr>
        <p:txBody>
          <a:bodyPr wrap="square" lIns="28575" tIns="14288" rIns="28575" bIns="14288">
            <a:spAutoFit/>
          </a:bodyPr>
          <a:lstStyle/>
          <a:p>
            <a:r>
              <a:rPr lang="en-US" sz="1300" b="1" dirty="0">
                <a:solidFill>
                  <a:srgbClr val="984807"/>
                </a:solidFill>
              </a:rPr>
              <a:t>Product Description</a:t>
            </a:r>
          </a:p>
          <a:p>
            <a:r>
              <a:rPr lang="en-US" sz="1300" i="1" dirty="0"/>
              <a:t>Our platform is an online marketplace for San Arts and Crafts. Imagine a place where you can find handmade crafts, jewelry, paintings and clothing made out of ostrich egg shells, glass beads as well as a range of other natural materials by San craftsmen and women. Our ICT-based solution can facilitate hundreds of San Artists in the Kalahari area to make their Arts and Crafts available through online stores such as </a:t>
            </a:r>
            <a:r>
              <a:rPr lang="en-US" sz="1300" i="1" dirty="0" err="1"/>
              <a:t>Etsy</a:t>
            </a:r>
            <a:r>
              <a:rPr lang="en-US" sz="1300" i="1" dirty="0"/>
              <a:t> as well as receive payments locally. </a:t>
            </a:r>
          </a:p>
        </p:txBody>
      </p:sp>
      <p:cxnSp>
        <p:nvCxnSpPr>
          <p:cNvPr id="20" name="Straight Connector 19"/>
          <p:cNvCxnSpPr/>
          <p:nvPr/>
        </p:nvCxnSpPr>
        <p:spPr>
          <a:xfrm>
            <a:off x="4264005" y="1378921"/>
            <a:ext cx="0" cy="4973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4700051" y="1378921"/>
            <a:ext cx="3867846" cy="2895230"/>
          </a:xfrm>
          <a:prstGeom prst="rect">
            <a:avLst/>
          </a:prstGeom>
        </p:spPr>
      </p:pic>
    </p:spTree>
    <p:extLst>
      <p:ext uri="{BB962C8B-B14F-4D97-AF65-F5344CB8AC3E}">
        <p14:creationId xmlns:p14="http://schemas.microsoft.com/office/powerpoint/2010/main" val="21334443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4543" y="918203"/>
            <a:ext cx="9148544" cy="114239"/>
          </a:xfrm>
          <a:prstGeom prst="rect">
            <a:avLst/>
          </a:prstGeom>
          <a:solidFill>
            <a:srgbClr val="984807"/>
          </a:solidFill>
          <a:ln w="12700">
            <a:miter lim="400000"/>
          </a:ln>
        </p:spPr>
        <p:txBody>
          <a:bodyPr lIns="0" tIns="0" rIns="0" bIns="0" anchor="ctr"/>
          <a:lstStyle/>
          <a:p>
            <a:pPr lvl="0" algn="ctr">
              <a:defRPr>
                <a:solidFill>
                  <a:srgbClr val="FFFFFF"/>
                </a:solidFill>
              </a:defRPr>
            </a:pPr>
            <a:endParaRPr/>
          </a:p>
        </p:txBody>
      </p:sp>
      <p:sp>
        <p:nvSpPr>
          <p:cNvPr id="49" name="Shape 49"/>
          <p:cNvSpPr/>
          <p:nvPr/>
        </p:nvSpPr>
        <p:spPr>
          <a:xfrm>
            <a:off x="0" y="0"/>
            <a:ext cx="9144000" cy="971742"/>
          </a:xfrm>
          <a:prstGeom prst="rect">
            <a:avLst/>
          </a:prstGeom>
          <a:solidFill>
            <a:srgbClr val="E9E0D7"/>
          </a:solidFill>
          <a:ln w="12700">
            <a:miter lim="400000"/>
          </a:ln>
        </p:spPr>
        <p:txBody>
          <a:bodyPr lIns="0" tIns="0" rIns="0" bIns="0" anchor="ctr"/>
          <a:lstStyle/>
          <a:p>
            <a:pPr lvl="0" algn="ctr">
              <a:defRPr>
                <a:solidFill>
                  <a:srgbClr val="FFFFFF"/>
                </a:solidFill>
              </a:defRPr>
            </a:pPr>
            <a:endParaRPr/>
          </a:p>
        </p:txBody>
      </p:sp>
      <p:sp>
        <p:nvSpPr>
          <p:cNvPr id="50" name="Shape 50"/>
          <p:cNvSpPr/>
          <p:nvPr/>
        </p:nvSpPr>
        <p:spPr>
          <a:xfrm>
            <a:off x="420322" y="4755727"/>
            <a:ext cx="3572576" cy="1519289"/>
          </a:xfrm>
          <a:prstGeom prst="rect">
            <a:avLst/>
          </a:prstGeom>
          <a:solidFill>
            <a:srgbClr val="FAE6D3">
              <a:alpha val="67233"/>
            </a:srgbClr>
          </a:solidFill>
          <a:ln w="12700">
            <a:miter lim="400000"/>
          </a:ln>
        </p:spPr>
        <p:txBody>
          <a:bodyPr lIns="0" tIns="0" rIns="0" bIns="0" anchor="ctr"/>
          <a:lstStyle/>
          <a:p>
            <a:pPr lvl="0" algn="ctr">
              <a:defRPr>
                <a:solidFill>
                  <a:srgbClr val="FFFFFF"/>
                </a:solidFill>
              </a:defRPr>
            </a:pPr>
            <a:endParaRPr/>
          </a:p>
        </p:txBody>
      </p:sp>
      <p:sp>
        <p:nvSpPr>
          <p:cNvPr id="51" name="Shape 51"/>
          <p:cNvSpPr/>
          <p:nvPr/>
        </p:nvSpPr>
        <p:spPr>
          <a:xfrm>
            <a:off x="647640" y="4845778"/>
            <a:ext cx="3222511" cy="1429238"/>
          </a:xfrm>
          <a:prstGeom prst="rect">
            <a:avLst/>
          </a:prstGeom>
          <a:ln w="12700">
            <a:miter lim="400000"/>
          </a:ln>
          <a:extLst>
            <a:ext uri="{C572A759-6A51-4108-AA02-DFA0A04FC94B}">
              <ma14:wrappingTextBoxFlag xmlns:ma14="http://schemas.microsoft.com/office/mac/drawingml/2011/main" val="1"/>
            </a:ext>
          </a:extLst>
        </p:spPr>
        <p:txBody>
          <a:bodyPr wrap="square" lIns="14287" tIns="14288" rIns="14287" bIns="14288">
            <a:spAutoFit/>
          </a:bodyPr>
          <a:lstStyle/>
          <a:p>
            <a:pPr lvl="0" algn="ctr">
              <a:defRPr sz="1800"/>
            </a:pPr>
            <a:r>
              <a:rPr sz="1600" b="1" dirty="0">
                <a:solidFill>
                  <a:srgbClr val="984807"/>
                </a:solidFill>
              </a:rPr>
              <a:t>Key Features</a:t>
            </a:r>
          </a:p>
          <a:p>
            <a:pPr lvl="0" algn="ctr">
              <a:defRPr sz="1800"/>
            </a:pPr>
            <a:endParaRPr sz="1500" dirty="0">
              <a:solidFill>
                <a:srgbClr val="984807"/>
              </a:solidFill>
            </a:endParaRPr>
          </a:p>
          <a:p>
            <a:pPr marL="147802" indent="-147802">
              <a:buSzPct val="100000"/>
              <a:buFont typeface="Arial"/>
              <a:buChar char="•"/>
              <a:defRPr sz="1800"/>
            </a:pPr>
            <a:r>
              <a:rPr sz="1500" dirty="0">
                <a:solidFill>
                  <a:srgbClr val="6A523A"/>
                </a:solidFill>
              </a:rPr>
              <a:t>Increase efficiency and productivity</a:t>
            </a:r>
          </a:p>
          <a:p>
            <a:pPr marL="147802" indent="-147802">
              <a:buSzPct val="100000"/>
              <a:buFont typeface="Arial"/>
              <a:buChar char="•"/>
              <a:defRPr sz="1800"/>
            </a:pPr>
            <a:r>
              <a:rPr sz="1500" dirty="0">
                <a:solidFill>
                  <a:srgbClr val="6A523A"/>
                </a:solidFill>
              </a:rPr>
              <a:t>Ergonomics</a:t>
            </a:r>
          </a:p>
          <a:p>
            <a:pPr marL="147802" indent="-147802">
              <a:buSzPct val="100000"/>
              <a:buFont typeface="Arial"/>
              <a:buChar char="•"/>
              <a:defRPr sz="1800"/>
            </a:pPr>
            <a:r>
              <a:rPr sz="1500" dirty="0">
                <a:solidFill>
                  <a:srgbClr val="6A523A"/>
                </a:solidFill>
              </a:rPr>
              <a:t>Using locally available resources</a:t>
            </a:r>
            <a:endParaRPr sz="1500" dirty="0">
              <a:solidFill>
                <a:srgbClr val="984807"/>
              </a:solidFill>
            </a:endParaRPr>
          </a:p>
          <a:p>
            <a:pPr lvl="0" algn="ctr">
              <a:defRPr sz="1800"/>
            </a:pPr>
            <a:endParaRPr sz="1500" dirty="0">
              <a:solidFill>
                <a:srgbClr val="984807"/>
              </a:solidFill>
            </a:endParaRPr>
          </a:p>
        </p:txBody>
      </p:sp>
      <p:sp>
        <p:nvSpPr>
          <p:cNvPr id="52" name="Shape 52"/>
          <p:cNvSpPr/>
          <p:nvPr/>
        </p:nvSpPr>
        <p:spPr>
          <a:xfrm>
            <a:off x="1019917" y="2337"/>
            <a:ext cx="6200349" cy="982962"/>
          </a:xfrm>
          <a:prstGeom prst="rect">
            <a:avLst/>
          </a:prstGeom>
          <a:ln w="12700">
            <a:miter lim="400000"/>
          </a:ln>
          <a:extLst>
            <a:ext uri="{C572A759-6A51-4108-AA02-DFA0A04FC94B}">
              <ma14:wrappingTextBoxFlag xmlns:ma14="http://schemas.microsoft.com/office/mac/drawingml/2011/main" val="1"/>
            </a:ext>
          </a:extLst>
        </p:spPr>
        <p:txBody>
          <a:bodyPr lIns="14287" tIns="14288" rIns="14287" bIns="14288">
            <a:spAutoFit/>
          </a:bodyPr>
          <a:lstStyle/>
          <a:p>
            <a:pPr lvl="0" algn="ctr">
              <a:defRPr sz="1800"/>
            </a:pPr>
            <a:r>
              <a:rPr sz="4400" b="1" dirty="0">
                <a:solidFill>
                  <a:srgbClr val="984807"/>
                </a:solidFill>
              </a:rPr>
              <a:t>HaaBoo! </a:t>
            </a:r>
            <a:r>
              <a:rPr lang="en-US" sz="3000" i="1" dirty="0" smtClean="0">
                <a:solidFill>
                  <a:srgbClr val="984807"/>
                </a:solidFill>
              </a:rPr>
              <a:t>(</a:t>
            </a:r>
            <a:r>
              <a:rPr sz="3000" i="1" dirty="0" smtClean="0">
                <a:solidFill>
                  <a:srgbClr val="984807"/>
                </a:solidFill>
              </a:rPr>
              <a:t>Ostrich </a:t>
            </a:r>
            <a:r>
              <a:rPr sz="3000" i="1" dirty="0">
                <a:solidFill>
                  <a:srgbClr val="984807"/>
                </a:solidFill>
              </a:rPr>
              <a:t>eggshell </a:t>
            </a:r>
            <a:r>
              <a:rPr sz="3000" i="1" dirty="0" smtClean="0">
                <a:solidFill>
                  <a:srgbClr val="984807"/>
                </a:solidFill>
              </a:rPr>
              <a:t>beads</a:t>
            </a:r>
            <a:r>
              <a:rPr lang="en-US" sz="3000" i="1" dirty="0" smtClean="0">
                <a:solidFill>
                  <a:srgbClr val="984807"/>
                </a:solidFill>
              </a:rPr>
              <a:t>)</a:t>
            </a:r>
            <a:endParaRPr sz="3000" i="1" dirty="0">
              <a:solidFill>
                <a:srgbClr val="984807"/>
              </a:solidFill>
            </a:endParaRPr>
          </a:p>
          <a:p>
            <a:pPr lvl="0">
              <a:defRPr sz="1800"/>
            </a:pPr>
            <a:r>
              <a:rPr dirty="0">
                <a:solidFill>
                  <a:srgbClr val="984807"/>
                </a:solidFill>
              </a:rPr>
              <a:t>	</a:t>
            </a:r>
          </a:p>
        </p:txBody>
      </p:sp>
      <p:sp>
        <p:nvSpPr>
          <p:cNvPr id="53" name="Shape 53"/>
          <p:cNvSpPr/>
          <p:nvPr/>
        </p:nvSpPr>
        <p:spPr>
          <a:xfrm>
            <a:off x="419971" y="2332370"/>
            <a:ext cx="3572576" cy="2260235"/>
          </a:xfrm>
          <a:prstGeom prst="rect">
            <a:avLst/>
          </a:prstGeom>
          <a:ln w="12700">
            <a:miter lim="400000"/>
          </a:ln>
          <a:extLst>
            <a:ext uri="{C572A759-6A51-4108-AA02-DFA0A04FC94B}">
              <ma14:wrappingTextBoxFlag xmlns:ma14="http://schemas.microsoft.com/office/mac/drawingml/2011/main" val="1"/>
            </a:ext>
          </a:extLst>
        </p:spPr>
        <p:txBody>
          <a:bodyPr lIns="14287" tIns="14288" rIns="14287" bIns="14288">
            <a:spAutoFit/>
          </a:bodyPr>
          <a:lstStyle/>
          <a:p>
            <a:pPr lvl="0">
              <a:defRPr sz="1800"/>
            </a:pPr>
            <a:r>
              <a:rPr sz="1500" b="1" dirty="0">
                <a:solidFill>
                  <a:srgbClr val="984807"/>
                </a:solidFill>
              </a:rPr>
              <a:t>Problem Statement</a:t>
            </a:r>
          </a:p>
          <a:p>
            <a:pPr lvl="0">
              <a:defRPr sz="1800"/>
            </a:pPr>
            <a:r>
              <a:rPr sz="1300" i="1" dirty="0"/>
              <a:t>For generations, making jewelry from ostrich eggshells has been an important income generation activity for San women. Making beads and jewelry from ostrich eggshells is a long and tedious process. In addition to being labour intensive, the process causes the worker hand, leg and especially back pain. Finally, many beads are broken throughout the production steps. Through both process and tool innovation, we will reduce the burden and increase the efficiency of making ostrich shell jewelry.</a:t>
            </a:r>
          </a:p>
        </p:txBody>
      </p:sp>
      <p:sp>
        <p:nvSpPr>
          <p:cNvPr id="54" name="Shape 54"/>
          <p:cNvSpPr/>
          <p:nvPr/>
        </p:nvSpPr>
        <p:spPr>
          <a:xfrm>
            <a:off x="361296" y="1032442"/>
            <a:ext cx="3902709" cy="1583127"/>
          </a:xfrm>
          <a:prstGeom prst="rect">
            <a:avLst/>
          </a:prstGeom>
          <a:ln w="12700">
            <a:miter lim="400000"/>
          </a:ln>
          <a:extLst>
            <a:ext uri="{C572A759-6A51-4108-AA02-DFA0A04FC94B}">
              <ma14:wrappingTextBoxFlag xmlns:ma14="http://schemas.microsoft.com/office/mac/drawingml/2011/main" val="1"/>
            </a:ext>
          </a:extLst>
        </p:spPr>
        <p:txBody>
          <a:bodyPr wrap="square" lIns="14287" tIns="14288" rIns="14287" bIns="14288">
            <a:spAutoFit/>
          </a:bodyPr>
          <a:lstStyle/>
          <a:p>
            <a:pPr lvl="0">
              <a:defRPr sz="1800"/>
            </a:pPr>
            <a:r>
              <a:rPr sz="1000" b="1" dirty="0" smtClean="0">
                <a:solidFill>
                  <a:srgbClr val="984807"/>
                </a:solidFill>
              </a:rPr>
              <a:t>TEAM</a:t>
            </a:r>
            <a:endParaRPr sz="1000" b="1" dirty="0">
              <a:solidFill>
                <a:srgbClr val="984807"/>
              </a:solidFill>
            </a:endParaRPr>
          </a:p>
          <a:p>
            <a:pPr>
              <a:defRPr sz="1800"/>
            </a:pPr>
            <a:r>
              <a:rPr sz="1300" dirty="0">
                <a:solidFill>
                  <a:srgbClr val="984807"/>
                </a:solidFill>
              </a:rPr>
              <a:t>Anirudh Ganapathy</a:t>
            </a:r>
            <a:r>
              <a:rPr lang="en-US" sz="1300" dirty="0">
                <a:solidFill>
                  <a:srgbClr val="984807"/>
                </a:solidFill>
              </a:rPr>
              <a:t>	</a:t>
            </a:r>
          </a:p>
          <a:p>
            <a:pPr>
              <a:defRPr sz="1800"/>
            </a:pPr>
            <a:r>
              <a:rPr lang="en-US" sz="1300" dirty="0">
                <a:solidFill>
                  <a:srgbClr val="984807"/>
                </a:solidFill>
              </a:rPr>
              <a:t>Maria Morris		</a:t>
            </a:r>
            <a:r>
              <a:rPr lang="en-US" sz="1300" dirty="0" err="1">
                <a:solidFill>
                  <a:srgbClr val="984807"/>
                </a:solidFill>
              </a:rPr>
              <a:t>Qasa</a:t>
            </a:r>
            <a:r>
              <a:rPr lang="en-US" sz="1300" dirty="0">
                <a:solidFill>
                  <a:srgbClr val="984807"/>
                </a:solidFill>
              </a:rPr>
              <a:t> </a:t>
            </a:r>
            <a:r>
              <a:rPr lang="en-US" sz="1300" dirty="0" err="1">
                <a:solidFill>
                  <a:srgbClr val="984807"/>
                </a:solidFill>
              </a:rPr>
              <a:t>Tsixbo</a:t>
            </a:r>
            <a:endParaRPr lang="en-US" sz="1300" dirty="0">
              <a:solidFill>
                <a:srgbClr val="984807"/>
              </a:solidFill>
            </a:endParaRPr>
          </a:p>
          <a:p>
            <a:pPr>
              <a:defRPr sz="1800"/>
            </a:pPr>
            <a:r>
              <a:rPr sz="1300" dirty="0">
                <a:solidFill>
                  <a:srgbClr val="984807"/>
                </a:solidFill>
              </a:rPr>
              <a:t>Natalie Markham</a:t>
            </a:r>
            <a:r>
              <a:rPr lang="en-US" sz="1300" dirty="0">
                <a:solidFill>
                  <a:srgbClr val="984807"/>
                </a:solidFill>
              </a:rPr>
              <a:t> 	</a:t>
            </a:r>
            <a:r>
              <a:rPr lang="en-US" sz="1300" dirty="0" smtClean="0">
                <a:solidFill>
                  <a:srgbClr val="984807"/>
                </a:solidFill>
              </a:rPr>
              <a:t>Qguba</a:t>
            </a:r>
            <a:r>
              <a:rPr lang="en-US" sz="1300" dirty="0">
                <a:solidFill>
                  <a:srgbClr val="984807"/>
                </a:solidFill>
              </a:rPr>
              <a:t> </a:t>
            </a:r>
            <a:r>
              <a:rPr lang="en-US" sz="1300" dirty="0" smtClean="0">
                <a:solidFill>
                  <a:srgbClr val="984807"/>
                </a:solidFill>
              </a:rPr>
              <a:t>Tshabue</a:t>
            </a:r>
          </a:p>
          <a:p>
            <a:pPr>
              <a:defRPr sz="1800"/>
            </a:pPr>
            <a:endParaRPr lang="en-US" sz="1300" dirty="0">
              <a:solidFill>
                <a:srgbClr val="984807"/>
              </a:solidFill>
            </a:endParaRPr>
          </a:p>
          <a:p>
            <a:pPr>
              <a:defRPr sz="1800"/>
            </a:pPr>
            <a:r>
              <a:rPr lang="en-US" sz="1300" dirty="0" smtClean="0">
                <a:solidFill>
                  <a:srgbClr val="984807"/>
                </a:solidFill>
              </a:rPr>
              <a:t>Design Facilitator: </a:t>
            </a:r>
            <a:r>
              <a:rPr lang="en-US" sz="1300" dirty="0" err="1" smtClean="0">
                <a:solidFill>
                  <a:srgbClr val="984807"/>
                </a:solidFill>
              </a:rPr>
              <a:t>Suprio</a:t>
            </a:r>
            <a:r>
              <a:rPr lang="en-US" sz="1300" dirty="0" smtClean="0">
                <a:solidFill>
                  <a:srgbClr val="984807"/>
                </a:solidFill>
              </a:rPr>
              <a:t> Das</a:t>
            </a:r>
            <a:endParaRPr lang="en-US" sz="1300" dirty="0">
              <a:solidFill>
                <a:srgbClr val="984807"/>
              </a:solidFill>
            </a:endParaRPr>
          </a:p>
          <a:p>
            <a:pPr>
              <a:defRPr sz="1800"/>
            </a:pPr>
            <a:r>
              <a:rPr lang="en-US" sz="1300" dirty="0">
                <a:solidFill>
                  <a:srgbClr val="984807"/>
                </a:solidFill>
              </a:rPr>
              <a:t>	</a:t>
            </a:r>
          </a:p>
          <a:p>
            <a:pPr lvl="0">
              <a:defRPr sz="1800"/>
            </a:pPr>
            <a:r>
              <a:rPr sz="1300" dirty="0">
                <a:solidFill>
                  <a:srgbClr val="984807"/>
                </a:solidFill>
              </a:rPr>
              <a:t>			</a:t>
            </a:r>
          </a:p>
        </p:txBody>
      </p:sp>
      <p:sp>
        <p:nvSpPr>
          <p:cNvPr id="56" name="Shape 56"/>
          <p:cNvSpPr/>
          <p:nvPr/>
        </p:nvSpPr>
        <p:spPr>
          <a:xfrm>
            <a:off x="4452219" y="4189722"/>
            <a:ext cx="4440041" cy="2260235"/>
          </a:xfrm>
          <a:prstGeom prst="rect">
            <a:avLst/>
          </a:prstGeom>
          <a:ln w="12700">
            <a:miter lim="400000"/>
          </a:ln>
          <a:extLst>
            <a:ext uri="{C572A759-6A51-4108-AA02-DFA0A04FC94B}">
              <ma14:wrappingTextBoxFlag xmlns:ma14="http://schemas.microsoft.com/office/mac/drawingml/2011/main" val="1"/>
            </a:ext>
          </a:extLst>
        </p:spPr>
        <p:txBody>
          <a:bodyPr lIns="14287" tIns="14288" rIns="14287" bIns="14288">
            <a:spAutoFit/>
          </a:bodyPr>
          <a:lstStyle/>
          <a:p>
            <a:pPr lvl="0">
              <a:defRPr sz="1800"/>
            </a:pPr>
            <a:r>
              <a:rPr sz="1500" b="1" dirty="0">
                <a:solidFill>
                  <a:srgbClr val="984807"/>
                </a:solidFill>
              </a:rPr>
              <a:t>Product Description</a:t>
            </a:r>
          </a:p>
          <a:p>
            <a:pPr lvl="0">
              <a:defRPr sz="1800"/>
            </a:pPr>
            <a:r>
              <a:rPr sz="1300" i="1" dirty="0"/>
              <a:t>The ostrich bead making process has been shortened primarily through the use of a manual hand drill. The drill allows a 120% improvement in the time it takes to drill the bead’s cente</a:t>
            </a:r>
            <a:r>
              <a:rPr lang="en-US" sz="1300" i="1" dirty="0"/>
              <a:t>r</a:t>
            </a:r>
            <a:r>
              <a:rPr sz="1300" i="1" dirty="0"/>
              <a:t> hole. Using the drill with a hook fixed as a bit allows faster twisting of the plastic used to make twine for bead stringing and eliminates the skin burn caused by the previous twisting method. We are further exploring the creation of a device that will allow simultaneous sanding of multiple strings of beads and a drill bit that would cut both the the bead’s circular shape and cent</a:t>
            </a:r>
            <a:r>
              <a:rPr lang="en-US" sz="1300" i="1" dirty="0"/>
              <a:t>er</a:t>
            </a:r>
            <a:r>
              <a:rPr sz="1300" i="1" dirty="0"/>
              <a:t> hole in one step.   </a:t>
            </a:r>
          </a:p>
        </p:txBody>
      </p:sp>
      <p:pic>
        <p:nvPicPr>
          <p:cNvPr id="59" name="IMG_4951.png"/>
          <p:cNvPicPr/>
          <p:nvPr/>
        </p:nvPicPr>
        <p:blipFill>
          <a:blip r:embed="rId2" cstate="email">
            <a:extLst>
              <a:ext uri="{28A0092B-C50C-407E-A947-70E740481C1C}">
                <a14:useLocalDpi xmlns:a14="http://schemas.microsoft.com/office/drawing/2010/main"/>
              </a:ext>
            </a:extLst>
          </a:blip>
          <a:stretch>
            <a:fillRect/>
          </a:stretch>
        </p:blipFill>
        <p:spPr>
          <a:xfrm>
            <a:off x="502429" y="846876"/>
            <a:ext cx="500611" cy="151840"/>
          </a:xfrm>
          <a:prstGeom prst="rect">
            <a:avLst/>
          </a:prstGeom>
          <a:ln w="12700">
            <a:miter lim="400000"/>
          </a:ln>
        </p:spPr>
      </p:pic>
      <p:pic>
        <p:nvPicPr>
          <p:cNvPr id="60" name="IMG_4951.png"/>
          <p:cNvPicPr/>
          <p:nvPr/>
        </p:nvPicPr>
        <p:blipFill>
          <a:blip r:embed="rId2" cstate="email">
            <a:extLst>
              <a:ext uri="{28A0092B-C50C-407E-A947-70E740481C1C}">
                <a14:useLocalDpi xmlns:a14="http://schemas.microsoft.com/office/drawing/2010/main"/>
              </a:ext>
            </a:extLst>
          </a:blip>
          <a:stretch>
            <a:fillRect/>
          </a:stretch>
        </p:blipFill>
        <p:spPr>
          <a:xfrm>
            <a:off x="991045" y="846876"/>
            <a:ext cx="500611" cy="151840"/>
          </a:xfrm>
          <a:prstGeom prst="rect">
            <a:avLst/>
          </a:prstGeom>
          <a:ln w="12700">
            <a:miter lim="400000"/>
          </a:ln>
        </p:spPr>
      </p:pic>
      <p:pic>
        <p:nvPicPr>
          <p:cNvPr id="61" name="IMG_4951.png"/>
          <p:cNvPicPr/>
          <p:nvPr/>
        </p:nvPicPr>
        <p:blipFill>
          <a:blip r:embed="rId2" cstate="email">
            <a:extLst>
              <a:ext uri="{28A0092B-C50C-407E-A947-70E740481C1C}">
                <a14:useLocalDpi xmlns:a14="http://schemas.microsoft.com/office/drawing/2010/main"/>
              </a:ext>
            </a:extLst>
          </a:blip>
          <a:stretch>
            <a:fillRect/>
          </a:stretch>
        </p:blipFill>
        <p:spPr>
          <a:xfrm>
            <a:off x="1483097" y="846876"/>
            <a:ext cx="500611" cy="151840"/>
          </a:xfrm>
          <a:prstGeom prst="rect">
            <a:avLst/>
          </a:prstGeom>
          <a:ln w="12700">
            <a:miter lim="400000"/>
          </a:ln>
        </p:spPr>
      </p:pic>
      <p:pic>
        <p:nvPicPr>
          <p:cNvPr id="62" name="IMG_4951.png"/>
          <p:cNvPicPr/>
          <p:nvPr/>
        </p:nvPicPr>
        <p:blipFill>
          <a:blip r:embed="rId2" cstate="email">
            <a:extLst>
              <a:ext uri="{28A0092B-C50C-407E-A947-70E740481C1C}">
                <a14:useLocalDpi xmlns:a14="http://schemas.microsoft.com/office/drawing/2010/main"/>
              </a:ext>
            </a:extLst>
          </a:blip>
          <a:stretch>
            <a:fillRect/>
          </a:stretch>
        </p:blipFill>
        <p:spPr>
          <a:xfrm>
            <a:off x="1971713" y="846876"/>
            <a:ext cx="500611" cy="151840"/>
          </a:xfrm>
          <a:prstGeom prst="rect">
            <a:avLst/>
          </a:prstGeom>
          <a:ln w="12700">
            <a:miter lim="400000"/>
          </a:ln>
        </p:spPr>
      </p:pic>
      <p:pic>
        <p:nvPicPr>
          <p:cNvPr id="63" name="IMG_4951.png"/>
          <p:cNvPicPr/>
          <p:nvPr/>
        </p:nvPicPr>
        <p:blipFill>
          <a:blip r:embed="rId2" cstate="email">
            <a:extLst>
              <a:ext uri="{28A0092B-C50C-407E-A947-70E740481C1C}">
                <a14:useLocalDpi xmlns:a14="http://schemas.microsoft.com/office/drawing/2010/main"/>
              </a:ext>
            </a:extLst>
          </a:blip>
          <a:stretch>
            <a:fillRect/>
          </a:stretch>
        </p:blipFill>
        <p:spPr>
          <a:xfrm>
            <a:off x="2463765" y="846876"/>
            <a:ext cx="500611" cy="151840"/>
          </a:xfrm>
          <a:prstGeom prst="rect">
            <a:avLst/>
          </a:prstGeom>
          <a:ln w="12700">
            <a:miter lim="400000"/>
          </a:ln>
        </p:spPr>
      </p:pic>
      <p:pic>
        <p:nvPicPr>
          <p:cNvPr id="64" name="IMG_4951.png"/>
          <p:cNvPicPr/>
          <p:nvPr/>
        </p:nvPicPr>
        <p:blipFill>
          <a:blip r:embed="rId2" cstate="email">
            <a:extLst>
              <a:ext uri="{28A0092B-C50C-407E-A947-70E740481C1C}">
                <a14:useLocalDpi xmlns:a14="http://schemas.microsoft.com/office/drawing/2010/main"/>
              </a:ext>
            </a:extLst>
          </a:blip>
          <a:stretch>
            <a:fillRect/>
          </a:stretch>
        </p:blipFill>
        <p:spPr>
          <a:xfrm>
            <a:off x="2952381" y="846876"/>
            <a:ext cx="500611" cy="151840"/>
          </a:xfrm>
          <a:prstGeom prst="rect">
            <a:avLst/>
          </a:prstGeom>
          <a:ln w="12700">
            <a:miter lim="400000"/>
          </a:ln>
        </p:spPr>
      </p:pic>
      <p:pic>
        <p:nvPicPr>
          <p:cNvPr id="65" name="IMG_4951.png"/>
          <p:cNvPicPr/>
          <p:nvPr/>
        </p:nvPicPr>
        <p:blipFill>
          <a:blip r:embed="rId2" cstate="email">
            <a:extLst>
              <a:ext uri="{28A0092B-C50C-407E-A947-70E740481C1C}">
                <a14:useLocalDpi xmlns:a14="http://schemas.microsoft.com/office/drawing/2010/main"/>
              </a:ext>
            </a:extLst>
          </a:blip>
          <a:stretch>
            <a:fillRect/>
          </a:stretch>
        </p:blipFill>
        <p:spPr>
          <a:xfrm>
            <a:off x="3444434" y="846876"/>
            <a:ext cx="500611" cy="151840"/>
          </a:xfrm>
          <a:prstGeom prst="rect">
            <a:avLst/>
          </a:prstGeom>
          <a:ln w="12700">
            <a:miter lim="400000"/>
          </a:ln>
        </p:spPr>
      </p:pic>
      <p:pic>
        <p:nvPicPr>
          <p:cNvPr id="66" name="IMG_4951.png"/>
          <p:cNvPicPr/>
          <p:nvPr/>
        </p:nvPicPr>
        <p:blipFill>
          <a:blip r:embed="rId2" cstate="email">
            <a:extLst>
              <a:ext uri="{28A0092B-C50C-407E-A947-70E740481C1C}">
                <a14:useLocalDpi xmlns:a14="http://schemas.microsoft.com/office/drawing/2010/main"/>
              </a:ext>
            </a:extLst>
          </a:blip>
          <a:stretch>
            <a:fillRect/>
          </a:stretch>
        </p:blipFill>
        <p:spPr>
          <a:xfrm>
            <a:off x="3936486" y="846876"/>
            <a:ext cx="500611" cy="151840"/>
          </a:xfrm>
          <a:prstGeom prst="rect">
            <a:avLst/>
          </a:prstGeom>
          <a:ln w="12700">
            <a:miter lim="400000"/>
          </a:ln>
        </p:spPr>
      </p:pic>
      <p:pic>
        <p:nvPicPr>
          <p:cNvPr id="67" name="IMG_4951.png"/>
          <p:cNvPicPr/>
          <p:nvPr/>
        </p:nvPicPr>
        <p:blipFill>
          <a:blip r:embed="rId2" cstate="email">
            <a:extLst>
              <a:ext uri="{28A0092B-C50C-407E-A947-70E740481C1C}">
                <a14:useLocalDpi xmlns:a14="http://schemas.microsoft.com/office/drawing/2010/main"/>
              </a:ext>
            </a:extLst>
          </a:blip>
          <a:stretch>
            <a:fillRect/>
          </a:stretch>
        </p:blipFill>
        <p:spPr>
          <a:xfrm>
            <a:off x="4428539" y="846876"/>
            <a:ext cx="500611" cy="151840"/>
          </a:xfrm>
          <a:prstGeom prst="rect">
            <a:avLst/>
          </a:prstGeom>
          <a:ln w="12700">
            <a:miter lim="400000"/>
          </a:ln>
        </p:spPr>
      </p:pic>
      <p:pic>
        <p:nvPicPr>
          <p:cNvPr id="68" name="IMG_4951.png"/>
          <p:cNvPicPr/>
          <p:nvPr/>
        </p:nvPicPr>
        <p:blipFill>
          <a:blip r:embed="rId2" cstate="email">
            <a:extLst>
              <a:ext uri="{28A0092B-C50C-407E-A947-70E740481C1C}">
                <a14:useLocalDpi xmlns:a14="http://schemas.microsoft.com/office/drawing/2010/main"/>
              </a:ext>
            </a:extLst>
          </a:blip>
          <a:stretch>
            <a:fillRect/>
          </a:stretch>
        </p:blipFill>
        <p:spPr>
          <a:xfrm>
            <a:off x="4917155" y="846876"/>
            <a:ext cx="500611" cy="151840"/>
          </a:xfrm>
          <a:prstGeom prst="rect">
            <a:avLst/>
          </a:prstGeom>
          <a:ln w="12700">
            <a:miter lim="400000"/>
          </a:ln>
        </p:spPr>
      </p:pic>
      <p:pic>
        <p:nvPicPr>
          <p:cNvPr id="69" name="IMG_4951.png"/>
          <p:cNvPicPr/>
          <p:nvPr/>
        </p:nvPicPr>
        <p:blipFill>
          <a:blip r:embed="rId2" cstate="email">
            <a:extLst>
              <a:ext uri="{28A0092B-C50C-407E-A947-70E740481C1C}">
                <a14:useLocalDpi xmlns:a14="http://schemas.microsoft.com/office/drawing/2010/main"/>
              </a:ext>
            </a:extLst>
          </a:blip>
          <a:stretch>
            <a:fillRect/>
          </a:stretch>
        </p:blipFill>
        <p:spPr>
          <a:xfrm>
            <a:off x="5409207" y="846876"/>
            <a:ext cx="500611" cy="151840"/>
          </a:xfrm>
          <a:prstGeom prst="rect">
            <a:avLst/>
          </a:prstGeom>
          <a:ln w="12700">
            <a:miter lim="400000"/>
          </a:ln>
        </p:spPr>
      </p:pic>
      <p:pic>
        <p:nvPicPr>
          <p:cNvPr id="70" name="IMG_4951.png"/>
          <p:cNvPicPr/>
          <p:nvPr/>
        </p:nvPicPr>
        <p:blipFill>
          <a:blip r:embed="rId2" cstate="email">
            <a:extLst>
              <a:ext uri="{28A0092B-C50C-407E-A947-70E740481C1C}">
                <a14:useLocalDpi xmlns:a14="http://schemas.microsoft.com/office/drawing/2010/main"/>
              </a:ext>
            </a:extLst>
          </a:blip>
          <a:stretch>
            <a:fillRect/>
          </a:stretch>
        </p:blipFill>
        <p:spPr>
          <a:xfrm>
            <a:off x="5897823" y="846876"/>
            <a:ext cx="500611" cy="151840"/>
          </a:xfrm>
          <a:prstGeom prst="rect">
            <a:avLst/>
          </a:prstGeom>
          <a:ln w="12700">
            <a:miter lim="400000"/>
          </a:ln>
        </p:spPr>
      </p:pic>
      <p:pic>
        <p:nvPicPr>
          <p:cNvPr id="71" name="IMG_4951.png"/>
          <p:cNvPicPr/>
          <p:nvPr/>
        </p:nvPicPr>
        <p:blipFill>
          <a:blip r:embed="rId2" cstate="email">
            <a:extLst>
              <a:ext uri="{28A0092B-C50C-407E-A947-70E740481C1C}">
                <a14:useLocalDpi xmlns:a14="http://schemas.microsoft.com/office/drawing/2010/main"/>
              </a:ext>
            </a:extLst>
          </a:blip>
          <a:stretch>
            <a:fillRect/>
          </a:stretch>
        </p:blipFill>
        <p:spPr>
          <a:xfrm>
            <a:off x="6389876" y="846876"/>
            <a:ext cx="500611" cy="151840"/>
          </a:xfrm>
          <a:prstGeom prst="rect">
            <a:avLst/>
          </a:prstGeom>
          <a:ln w="12700">
            <a:miter lim="400000"/>
          </a:ln>
        </p:spPr>
      </p:pic>
      <p:pic>
        <p:nvPicPr>
          <p:cNvPr id="72" name="IMG_4951.png"/>
          <p:cNvPicPr/>
          <p:nvPr/>
        </p:nvPicPr>
        <p:blipFill>
          <a:blip r:embed="rId2" cstate="email">
            <a:extLst>
              <a:ext uri="{28A0092B-C50C-407E-A947-70E740481C1C}">
                <a14:useLocalDpi xmlns:a14="http://schemas.microsoft.com/office/drawing/2010/main"/>
              </a:ext>
            </a:extLst>
          </a:blip>
          <a:stretch>
            <a:fillRect/>
          </a:stretch>
        </p:blipFill>
        <p:spPr>
          <a:xfrm>
            <a:off x="6878492" y="846876"/>
            <a:ext cx="500611" cy="151840"/>
          </a:xfrm>
          <a:prstGeom prst="rect">
            <a:avLst/>
          </a:prstGeom>
          <a:ln w="12700">
            <a:miter lim="400000"/>
          </a:ln>
        </p:spPr>
      </p:pic>
      <p:pic>
        <p:nvPicPr>
          <p:cNvPr id="73" name="IMG_4951.png"/>
          <p:cNvPicPr/>
          <p:nvPr/>
        </p:nvPicPr>
        <p:blipFill>
          <a:blip r:embed="rId2" cstate="email">
            <a:extLst>
              <a:ext uri="{28A0092B-C50C-407E-A947-70E740481C1C}">
                <a14:useLocalDpi xmlns:a14="http://schemas.microsoft.com/office/drawing/2010/main"/>
              </a:ext>
            </a:extLst>
          </a:blip>
          <a:stretch>
            <a:fillRect/>
          </a:stretch>
        </p:blipFill>
        <p:spPr>
          <a:xfrm>
            <a:off x="7370545" y="846876"/>
            <a:ext cx="500611" cy="151840"/>
          </a:xfrm>
          <a:prstGeom prst="rect">
            <a:avLst/>
          </a:prstGeom>
          <a:ln w="12700">
            <a:miter lim="400000"/>
          </a:ln>
        </p:spPr>
      </p:pic>
      <p:cxnSp>
        <p:nvCxnSpPr>
          <p:cNvPr id="29" name="Straight Connector 28"/>
          <p:cNvCxnSpPr/>
          <p:nvPr/>
        </p:nvCxnSpPr>
        <p:spPr>
          <a:xfrm>
            <a:off x="4264005" y="1412539"/>
            <a:ext cx="0" cy="4973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0" name="IMG_4948.jpeg"/>
          <p:cNvPicPr/>
          <p:nvPr/>
        </p:nvPicPr>
        <p:blipFill>
          <a:blip r:embed="rId3" cstate="email">
            <a:extLst>
              <a:ext uri="{28A0092B-C50C-407E-A947-70E740481C1C}">
                <a14:useLocalDpi xmlns:a14="http://schemas.microsoft.com/office/drawing/2010/main"/>
              </a:ext>
            </a:extLst>
          </a:blip>
          <a:stretch>
            <a:fillRect/>
          </a:stretch>
        </p:blipFill>
        <p:spPr>
          <a:xfrm>
            <a:off x="15068841" y="12558807"/>
            <a:ext cx="4668654" cy="5384990"/>
          </a:xfrm>
          <a:prstGeom prst="rect">
            <a:avLst/>
          </a:prstGeom>
          <a:ln w="12700">
            <a:solidFill>
              <a:schemeClr val="tx1"/>
            </a:solidFill>
            <a:miter lim="400000"/>
          </a:ln>
        </p:spPr>
      </p:pic>
      <p:pic>
        <p:nvPicPr>
          <p:cNvPr id="31" name="IMG_4948.jpeg"/>
          <p:cNvPicPr/>
          <p:nvPr/>
        </p:nvPicPr>
        <p:blipFill>
          <a:blip r:embed="rId4" cstate="email">
            <a:extLst>
              <a:ext uri="{28A0092B-C50C-407E-A947-70E740481C1C}">
                <a14:useLocalDpi xmlns:a14="http://schemas.microsoft.com/office/drawing/2010/main"/>
              </a:ext>
            </a:extLst>
          </a:blip>
          <a:stretch>
            <a:fillRect/>
          </a:stretch>
        </p:blipFill>
        <p:spPr>
          <a:xfrm>
            <a:off x="5594900" y="1412539"/>
            <a:ext cx="2276256" cy="2625514"/>
          </a:xfrm>
          <a:prstGeom prst="rect">
            <a:avLst/>
          </a:prstGeom>
          <a:ln w="12700">
            <a:solidFill>
              <a:schemeClr val="tx1"/>
            </a:solidFill>
            <a:miter lim="400000"/>
          </a:ln>
        </p:spPr>
      </p:pic>
    </p:spTree>
    <p:extLst>
      <p:ext uri="{BB962C8B-B14F-4D97-AF65-F5344CB8AC3E}">
        <p14:creationId xmlns:p14="http://schemas.microsoft.com/office/powerpoint/2010/main" val="207402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Value of IDDS</a:t>
            </a:r>
            <a:endParaRPr lang="en-US" dirty="0"/>
          </a:p>
        </p:txBody>
      </p:sp>
      <p:graphicFrame>
        <p:nvGraphicFramePr>
          <p:cNvPr id="4" name="Diagram 3"/>
          <p:cNvGraphicFramePr/>
          <p:nvPr>
            <p:extLst>
              <p:ext uri="{D42A27DB-BD31-4B8C-83A1-F6EECF244321}">
                <p14:modId xmlns:p14="http://schemas.microsoft.com/office/powerpoint/2010/main" val="2478346435"/>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a:graphicFrameLocks/>
          </p:cNvGraphicFramePr>
          <p:nvPr>
            <p:extLst>
              <p:ext uri="{D42A27DB-BD31-4B8C-83A1-F6EECF244321}">
                <p14:modId xmlns:p14="http://schemas.microsoft.com/office/powerpoint/2010/main" val="3691630807"/>
              </p:ext>
            </p:extLst>
          </p:nvPr>
        </p:nvGraphicFramePr>
        <p:xfrm>
          <a:off x="721562" y="1313158"/>
          <a:ext cx="7807306" cy="43708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500712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4756"/>
            <a:ext cx="8229600" cy="1143000"/>
          </a:xfrm>
        </p:spPr>
        <p:txBody>
          <a:bodyPr/>
          <a:lstStyle/>
          <a:p>
            <a:r>
              <a:rPr lang="en-US" b="1" dirty="0" smtClean="0"/>
              <a:t>Who are the participants?</a:t>
            </a:r>
            <a:endParaRPr lang="en-US" b="1" dirty="0"/>
          </a:p>
        </p:txBody>
      </p:sp>
      <p:pic>
        <p:nvPicPr>
          <p:cNvPr id="3" name="Picture 2" descr="IDIN.logo.block2.blue.pms.ai"/>
          <p:cNvPicPr>
            <a:picLocks noChangeAspect="1"/>
          </p:cNvPicPr>
          <p:nvPr/>
        </p:nvPicPr>
        <p:blipFill rotWithShape="1">
          <a:blip r:embed="rId2" cstate="email">
            <a:extLst>
              <a:ext uri="{28A0092B-C50C-407E-A947-70E740481C1C}">
                <a14:useLocalDpi xmlns:a14="http://schemas.microsoft.com/office/drawing/2010/main"/>
              </a:ext>
            </a:extLst>
          </a:blip>
          <a:srcRect l="14588" t="34933" r="11024" b="46933"/>
          <a:stretch/>
        </p:blipFill>
        <p:spPr>
          <a:xfrm>
            <a:off x="216645" y="0"/>
            <a:ext cx="3630707" cy="683900"/>
          </a:xfrm>
          <a:prstGeom prst="rect">
            <a:avLst/>
          </a:prstGeom>
        </p:spPr>
      </p:pic>
    </p:spTree>
    <p:extLst>
      <p:ext uri="{BB962C8B-B14F-4D97-AF65-F5344CB8AC3E}">
        <p14:creationId xmlns:p14="http://schemas.microsoft.com/office/powerpoint/2010/main" val="20911158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41"/>
            <a:ext cx="8229600" cy="1143000"/>
          </a:xfrm>
        </p:spPr>
        <p:txBody>
          <a:bodyPr/>
          <a:lstStyle/>
          <a:p>
            <a:r>
              <a:rPr lang="en-US" b="1" dirty="0" smtClean="0"/>
              <a:t>The Value of IDDS</a:t>
            </a:r>
            <a:endParaRPr lang="en-US" b="1" dirty="0"/>
          </a:p>
        </p:txBody>
      </p:sp>
      <p:sp>
        <p:nvSpPr>
          <p:cNvPr id="3" name="Content Placeholder 2"/>
          <p:cNvSpPr>
            <a:spLocks noGrp="1"/>
          </p:cNvSpPr>
          <p:nvPr>
            <p:ph idx="1"/>
          </p:nvPr>
        </p:nvSpPr>
        <p:spPr>
          <a:xfrm>
            <a:off x="274193" y="822528"/>
            <a:ext cx="8566750" cy="5210340"/>
          </a:xfrm>
        </p:spPr>
        <p:txBody>
          <a:bodyPr>
            <a:noAutofit/>
          </a:bodyPr>
          <a:lstStyle/>
          <a:p>
            <a:pPr marL="0" indent="0">
              <a:buNone/>
            </a:pPr>
            <a:r>
              <a:rPr lang="en-US" sz="1600" b="1" dirty="0"/>
              <a:t>“</a:t>
            </a:r>
            <a:r>
              <a:rPr lang="en-US" sz="1600" dirty="0"/>
              <a:t>The IDDS has been a fundamental opportunity for me to learn to be more of a problem solver, not just someone who would talk and enjoy discussing or describing the problem.  It has been a good opportunity to further learn to work with other people to achieve common goals.” </a:t>
            </a:r>
            <a:r>
              <a:rPr lang="en-US" sz="1600" dirty="0" smtClean="0"/>
              <a:t> - Stephen</a:t>
            </a:r>
          </a:p>
          <a:p>
            <a:pPr marL="0" indent="0">
              <a:buNone/>
            </a:pPr>
            <a:endParaRPr lang="en-US" sz="1600" dirty="0"/>
          </a:p>
          <a:p>
            <a:pPr marL="0" indent="0">
              <a:buNone/>
            </a:pPr>
            <a:r>
              <a:rPr lang="en-US" sz="1600" dirty="0" smtClean="0"/>
              <a:t>“</a:t>
            </a:r>
            <a:r>
              <a:rPr lang="en-US" sz="1600" dirty="0"/>
              <a:t>Meeting interesting people and connecting with them.  Connecting in the sense of actually connecting and not </a:t>
            </a:r>
            <a:r>
              <a:rPr lang="en-US" sz="1600" dirty="0" smtClean="0"/>
              <a:t>networking.” - </a:t>
            </a:r>
            <a:r>
              <a:rPr lang="en-US" sz="1600" dirty="0" err="1" smtClean="0"/>
              <a:t>Anirudh</a:t>
            </a:r>
            <a:endParaRPr lang="en-US" sz="1600" dirty="0" smtClean="0"/>
          </a:p>
          <a:p>
            <a:pPr marL="0" indent="0">
              <a:buNone/>
            </a:pPr>
            <a:endParaRPr lang="en-US" sz="1600" dirty="0"/>
          </a:p>
          <a:p>
            <a:pPr marL="0" indent="0">
              <a:buNone/>
            </a:pPr>
            <a:r>
              <a:rPr lang="en-US" sz="1600" dirty="0"/>
              <a:t>“IDDS is valuable more in the growth of participants than in the likelihood of continuity of projects.  In my case, gaining confidence and excitement around tool usage was most valuable</a:t>
            </a:r>
            <a:r>
              <a:rPr lang="en-US" sz="1600" dirty="0" smtClean="0"/>
              <a:t>.” - Natalie</a:t>
            </a:r>
          </a:p>
          <a:p>
            <a:pPr marL="0" indent="0">
              <a:buNone/>
            </a:pPr>
            <a:endParaRPr lang="en-US" sz="1600" dirty="0" smtClean="0"/>
          </a:p>
          <a:p>
            <a:pPr marL="0" indent="0">
              <a:buNone/>
            </a:pPr>
            <a:r>
              <a:rPr lang="en-US" sz="1600" dirty="0"/>
              <a:t>“IDDS teaches an important process, of true community driven design.  I believe that only this approach will lead to sustainable improvements in the target communities.  The formal training and on the ground practice has been an effective teaching method and I believe I have learned a lot, enough to apply IDDS principles to my own work.” </a:t>
            </a:r>
            <a:r>
              <a:rPr lang="en-US" sz="1600" dirty="0" smtClean="0"/>
              <a:t> - Claudine</a:t>
            </a:r>
            <a:endParaRPr lang="en-US" sz="1600" dirty="0"/>
          </a:p>
          <a:p>
            <a:pPr marL="0" indent="0">
              <a:buNone/>
            </a:pPr>
            <a:endParaRPr lang="en-US" sz="1600" dirty="0"/>
          </a:p>
          <a:p>
            <a:pPr marL="0" indent="0">
              <a:buNone/>
            </a:pPr>
            <a:r>
              <a:rPr lang="en-US" sz="1600" dirty="0"/>
              <a:t>“The most value of IDDS is some experience that I have for example welding, cutting metal equipment with a machine because first I didn’t know how to weld or cut metal with a </a:t>
            </a:r>
            <a:r>
              <a:rPr lang="en-US" sz="1600" dirty="0" smtClean="0"/>
              <a:t>machine.”  </a:t>
            </a:r>
          </a:p>
          <a:p>
            <a:pPr marL="0" indent="0">
              <a:buNone/>
            </a:pPr>
            <a:r>
              <a:rPr lang="en-US" sz="1600" dirty="0" smtClean="0"/>
              <a:t>-</a:t>
            </a:r>
            <a:r>
              <a:rPr lang="en-US" sz="1600" dirty="0" err="1" smtClean="0"/>
              <a:t>Tsikina</a:t>
            </a:r>
            <a:endParaRPr lang="en-US" sz="1600" dirty="0" smtClean="0"/>
          </a:p>
          <a:p>
            <a:pPr marL="0" indent="0">
              <a:buNone/>
            </a:pPr>
            <a:endParaRPr lang="en-US" sz="1600" dirty="0" smtClean="0"/>
          </a:p>
        </p:txBody>
      </p:sp>
      <p:graphicFrame>
        <p:nvGraphicFramePr>
          <p:cNvPr id="4" name="Diagram 3"/>
          <p:cNvGraphicFramePr/>
          <p:nvPr>
            <p:extLst>
              <p:ext uri="{D42A27DB-BD31-4B8C-83A1-F6EECF244321}">
                <p14:modId xmlns:p14="http://schemas.microsoft.com/office/powerpoint/2010/main" val="2478346435"/>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190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3"/>
            <a:ext cx="8229600" cy="1143000"/>
          </a:xfrm>
        </p:spPr>
        <p:txBody>
          <a:bodyPr/>
          <a:lstStyle/>
          <a:p>
            <a:r>
              <a:rPr lang="en-US" b="1" dirty="0"/>
              <a:t>New Skills</a:t>
            </a:r>
            <a:endParaRPr lang="en-US" dirty="0"/>
          </a:p>
        </p:txBody>
      </p:sp>
      <p:graphicFrame>
        <p:nvGraphicFramePr>
          <p:cNvPr id="4" name="Diagram 3"/>
          <p:cNvGraphicFramePr/>
          <p:nvPr>
            <p:extLst>
              <p:ext uri="{D42A27DB-BD31-4B8C-83A1-F6EECF244321}">
                <p14:modId xmlns:p14="http://schemas.microsoft.com/office/powerpoint/2010/main" val="2478346435"/>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a:graphicFrameLocks/>
          </p:cNvGraphicFramePr>
          <p:nvPr>
            <p:extLst>
              <p:ext uri="{D42A27DB-BD31-4B8C-83A1-F6EECF244321}">
                <p14:modId xmlns:p14="http://schemas.microsoft.com/office/powerpoint/2010/main" val="2179187473"/>
              </p:ext>
            </p:extLst>
          </p:nvPr>
        </p:nvGraphicFramePr>
        <p:xfrm>
          <a:off x="355370" y="1087720"/>
          <a:ext cx="8331430" cy="47405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36394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84"/>
            <a:ext cx="8229600" cy="1143000"/>
          </a:xfrm>
        </p:spPr>
        <p:txBody>
          <a:bodyPr/>
          <a:lstStyle/>
          <a:p>
            <a:r>
              <a:rPr lang="en-US" b="1" dirty="0" smtClean="0"/>
              <a:t>New Skills</a:t>
            </a:r>
            <a:endParaRPr lang="en-US" b="1" dirty="0"/>
          </a:p>
        </p:txBody>
      </p:sp>
      <p:sp>
        <p:nvSpPr>
          <p:cNvPr id="3" name="Content Placeholder 2"/>
          <p:cNvSpPr>
            <a:spLocks noGrp="1"/>
          </p:cNvSpPr>
          <p:nvPr>
            <p:ph idx="1"/>
          </p:nvPr>
        </p:nvSpPr>
        <p:spPr>
          <a:xfrm>
            <a:off x="457200" y="1201184"/>
            <a:ext cx="8229600" cy="4924979"/>
          </a:xfrm>
        </p:spPr>
        <p:txBody>
          <a:bodyPr>
            <a:normAutofit/>
          </a:bodyPr>
          <a:lstStyle/>
          <a:p>
            <a:pPr marL="0" indent="0">
              <a:buNone/>
            </a:pPr>
            <a:r>
              <a:rPr lang="en-US" sz="2000" dirty="0">
                <a:solidFill>
                  <a:schemeClr val="accent4">
                    <a:lumMod val="50000"/>
                  </a:schemeClr>
                </a:solidFill>
              </a:rPr>
              <a:t>“The hands on experience of learning was the better outcome of the past two weeks.  The balance between classroom activities and workshops was really good</a:t>
            </a:r>
            <a:r>
              <a:rPr lang="en-US" sz="2000" b="1" dirty="0">
                <a:solidFill>
                  <a:schemeClr val="accent4">
                    <a:lumMod val="50000"/>
                  </a:schemeClr>
                </a:solidFill>
              </a:rPr>
              <a:t>.  Been able to practice what was taught during the morning, involved in a real project with real people made the learning experience even </a:t>
            </a:r>
            <a:r>
              <a:rPr lang="en-US" sz="2000" b="1" dirty="0" smtClean="0">
                <a:solidFill>
                  <a:schemeClr val="accent4">
                    <a:lumMod val="50000"/>
                  </a:schemeClr>
                </a:solidFill>
              </a:rPr>
              <a:t>better</a:t>
            </a:r>
            <a:r>
              <a:rPr lang="en-US" sz="2000" dirty="0" smtClean="0">
                <a:solidFill>
                  <a:schemeClr val="accent4">
                    <a:lumMod val="50000"/>
                  </a:schemeClr>
                </a:solidFill>
              </a:rPr>
              <a:t>.” </a:t>
            </a:r>
          </a:p>
          <a:p>
            <a:pPr marL="0" indent="0">
              <a:buNone/>
            </a:pPr>
            <a:endParaRPr lang="en-US" sz="2000" dirty="0"/>
          </a:p>
          <a:p>
            <a:pPr marL="0" indent="0">
              <a:buNone/>
            </a:pPr>
            <a:r>
              <a:rPr lang="en-US" sz="2000" dirty="0" smtClean="0">
                <a:solidFill>
                  <a:schemeClr val="accent2">
                    <a:lumMod val="50000"/>
                  </a:schemeClr>
                </a:solidFill>
              </a:rPr>
              <a:t>“I </a:t>
            </a:r>
            <a:r>
              <a:rPr lang="en-US" sz="2000" dirty="0">
                <a:solidFill>
                  <a:schemeClr val="accent2">
                    <a:lumMod val="50000"/>
                  </a:schemeClr>
                </a:solidFill>
              </a:rPr>
              <a:t>have learned quite a lot, but most surprising is the use of pet bottle to make household </a:t>
            </a:r>
            <a:r>
              <a:rPr lang="en-US" sz="2000" dirty="0" smtClean="0">
                <a:solidFill>
                  <a:schemeClr val="accent2">
                    <a:lumMod val="50000"/>
                  </a:schemeClr>
                </a:solidFill>
              </a:rPr>
              <a:t>items.” - </a:t>
            </a:r>
            <a:r>
              <a:rPr lang="en-US" sz="2000" dirty="0" err="1" smtClean="0">
                <a:solidFill>
                  <a:schemeClr val="accent2">
                    <a:lumMod val="50000"/>
                  </a:schemeClr>
                </a:solidFill>
              </a:rPr>
              <a:t>Nico</a:t>
            </a:r>
            <a:endParaRPr lang="en-US" sz="2000" dirty="0" smtClean="0">
              <a:solidFill>
                <a:schemeClr val="accent2">
                  <a:lumMod val="50000"/>
                </a:schemeClr>
              </a:solidFill>
            </a:endParaRPr>
          </a:p>
          <a:p>
            <a:pPr marL="0" indent="0">
              <a:buNone/>
            </a:pPr>
            <a:endParaRPr lang="en-US" sz="2000" dirty="0">
              <a:solidFill>
                <a:schemeClr val="accent5">
                  <a:lumMod val="50000"/>
                </a:schemeClr>
              </a:solidFill>
            </a:endParaRPr>
          </a:p>
          <a:p>
            <a:pPr marL="0" indent="0">
              <a:buNone/>
            </a:pPr>
            <a:r>
              <a:rPr lang="en-US" sz="2000" dirty="0" smtClean="0">
                <a:solidFill>
                  <a:schemeClr val="accent5">
                    <a:lumMod val="50000"/>
                  </a:schemeClr>
                </a:solidFill>
              </a:rPr>
              <a:t>“</a:t>
            </a:r>
            <a:r>
              <a:rPr lang="en-US" sz="2000" dirty="0">
                <a:solidFill>
                  <a:schemeClr val="accent5">
                    <a:lumMod val="50000"/>
                  </a:schemeClr>
                </a:solidFill>
              </a:rPr>
              <a:t>The ability to </a:t>
            </a:r>
            <a:r>
              <a:rPr lang="en-US" sz="2000" b="1" dirty="0">
                <a:solidFill>
                  <a:schemeClr val="accent5">
                    <a:lumMod val="50000"/>
                  </a:schemeClr>
                </a:solidFill>
              </a:rPr>
              <a:t>use the design cycle to systematically develop lasting solutions </a:t>
            </a:r>
            <a:r>
              <a:rPr lang="en-US" sz="2000" dirty="0">
                <a:solidFill>
                  <a:schemeClr val="accent5">
                    <a:lumMod val="50000"/>
                  </a:schemeClr>
                </a:solidFill>
              </a:rPr>
              <a:t>to everyday </a:t>
            </a:r>
            <a:r>
              <a:rPr lang="en-US" sz="2000" dirty="0" smtClean="0">
                <a:solidFill>
                  <a:schemeClr val="accent5">
                    <a:lumMod val="50000"/>
                  </a:schemeClr>
                </a:solidFill>
              </a:rPr>
              <a:t>challenges.” </a:t>
            </a:r>
          </a:p>
          <a:p>
            <a:pPr marL="0" indent="0">
              <a:buNone/>
            </a:pPr>
            <a:endParaRPr lang="en-US" sz="2000" dirty="0">
              <a:solidFill>
                <a:schemeClr val="accent6">
                  <a:lumMod val="50000"/>
                </a:schemeClr>
              </a:solidFill>
            </a:endParaRPr>
          </a:p>
          <a:p>
            <a:pPr marL="0" indent="0">
              <a:buNone/>
            </a:pPr>
            <a:r>
              <a:rPr lang="en-US" sz="2000" dirty="0" smtClean="0">
                <a:solidFill>
                  <a:schemeClr val="accent6">
                    <a:lumMod val="50000"/>
                  </a:schemeClr>
                </a:solidFill>
              </a:rPr>
              <a:t>“</a:t>
            </a:r>
            <a:r>
              <a:rPr lang="en-US" sz="2000" dirty="0">
                <a:solidFill>
                  <a:schemeClr val="accent6">
                    <a:lumMod val="50000"/>
                  </a:schemeClr>
                </a:solidFill>
              </a:rPr>
              <a:t>I had made a foam cutter out of two batteries and some wire, so I will be able to cut even plastic</a:t>
            </a:r>
            <a:r>
              <a:rPr lang="en-US" sz="2000" dirty="0" smtClean="0">
                <a:solidFill>
                  <a:schemeClr val="accent6">
                    <a:lumMod val="50000"/>
                  </a:schemeClr>
                </a:solidFill>
              </a:rPr>
              <a:t>.” - </a:t>
            </a:r>
            <a:r>
              <a:rPr lang="en-US" sz="2000" dirty="0" err="1" smtClean="0">
                <a:solidFill>
                  <a:schemeClr val="accent6">
                    <a:lumMod val="50000"/>
                  </a:schemeClr>
                </a:solidFill>
              </a:rPr>
              <a:t>Tabaxae</a:t>
            </a:r>
            <a:endParaRPr lang="en-US" sz="2000" dirty="0">
              <a:solidFill>
                <a:schemeClr val="accent6">
                  <a:lumMod val="50000"/>
                </a:schemeClr>
              </a:solidFill>
            </a:endParaRPr>
          </a:p>
        </p:txBody>
      </p:sp>
      <p:graphicFrame>
        <p:nvGraphicFramePr>
          <p:cNvPr id="4" name="Diagram 3"/>
          <p:cNvGraphicFramePr/>
          <p:nvPr>
            <p:extLst>
              <p:ext uri="{D42A27DB-BD31-4B8C-83A1-F6EECF244321}">
                <p14:modId xmlns:p14="http://schemas.microsoft.com/office/powerpoint/2010/main" val="2478346435"/>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8920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in Attitudes</a:t>
            </a:r>
            <a:endParaRPr lang="en-US" dirty="0"/>
          </a:p>
        </p:txBody>
      </p:sp>
      <p:graphicFrame>
        <p:nvGraphicFramePr>
          <p:cNvPr id="4" name="Diagram 3"/>
          <p:cNvGraphicFramePr/>
          <p:nvPr>
            <p:extLst>
              <p:ext uri="{D42A27DB-BD31-4B8C-83A1-F6EECF244321}">
                <p14:modId xmlns:p14="http://schemas.microsoft.com/office/powerpoint/2010/main" val="2478346435"/>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a:graphicFrameLocks/>
          </p:cNvGraphicFramePr>
          <p:nvPr>
            <p:extLst>
              <p:ext uri="{D42A27DB-BD31-4B8C-83A1-F6EECF244321}">
                <p14:modId xmlns:p14="http://schemas.microsoft.com/office/powerpoint/2010/main" val="2405200446"/>
              </p:ext>
            </p:extLst>
          </p:nvPr>
        </p:nvGraphicFramePr>
        <p:xfrm>
          <a:off x="457200" y="1297869"/>
          <a:ext cx="8229600" cy="449790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406902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33"/>
            <a:ext cx="8229600" cy="1143000"/>
          </a:xfrm>
        </p:spPr>
        <p:txBody>
          <a:bodyPr/>
          <a:lstStyle/>
          <a:p>
            <a:r>
              <a:rPr lang="en-US" b="1" dirty="0"/>
              <a:t>Have you changed?</a:t>
            </a:r>
            <a:endParaRPr lang="en-US" dirty="0"/>
          </a:p>
        </p:txBody>
      </p:sp>
      <p:sp>
        <p:nvSpPr>
          <p:cNvPr id="3" name="Content Placeholder 2"/>
          <p:cNvSpPr>
            <a:spLocks noGrp="1"/>
          </p:cNvSpPr>
          <p:nvPr>
            <p:ph idx="1"/>
          </p:nvPr>
        </p:nvSpPr>
        <p:spPr>
          <a:xfrm>
            <a:off x="457200" y="822527"/>
            <a:ext cx="8229600" cy="5303637"/>
          </a:xfrm>
        </p:spPr>
        <p:txBody>
          <a:bodyPr>
            <a:normAutofit lnSpcReduction="10000"/>
          </a:bodyPr>
          <a:lstStyle/>
          <a:p>
            <a:pPr marL="0" indent="0">
              <a:buNone/>
            </a:pPr>
            <a:r>
              <a:rPr lang="en-US" sz="2000" dirty="0" smtClean="0">
                <a:solidFill>
                  <a:schemeClr val="accent5">
                    <a:lumMod val="50000"/>
                  </a:schemeClr>
                </a:solidFill>
              </a:rPr>
              <a:t>“I </a:t>
            </a:r>
            <a:r>
              <a:rPr lang="en-US" sz="2000" dirty="0">
                <a:solidFill>
                  <a:schemeClr val="accent5">
                    <a:lumMod val="50000"/>
                  </a:schemeClr>
                </a:solidFill>
              </a:rPr>
              <a:t>feel more certain that my inclinations must be listened to, that there is possibly a career for me.  </a:t>
            </a:r>
            <a:r>
              <a:rPr lang="en-US" sz="2000" b="1" dirty="0">
                <a:solidFill>
                  <a:schemeClr val="accent5">
                    <a:lumMod val="50000"/>
                  </a:schemeClr>
                </a:solidFill>
              </a:rPr>
              <a:t>The design process taught at IDDS validates me to myself</a:t>
            </a:r>
            <a:r>
              <a:rPr lang="en-US" sz="2000" b="1" dirty="0" smtClean="0">
                <a:solidFill>
                  <a:schemeClr val="accent5">
                    <a:lumMod val="50000"/>
                  </a:schemeClr>
                </a:solidFill>
              </a:rPr>
              <a:t>.</a:t>
            </a:r>
            <a:r>
              <a:rPr lang="en-US" sz="2000" dirty="0" smtClean="0">
                <a:solidFill>
                  <a:schemeClr val="accent5">
                    <a:lumMod val="50000"/>
                  </a:schemeClr>
                </a:solidFill>
              </a:rPr>
              <a:t>” - Claudine</a:t>
            </a:r>
          </a:p>
          <a:p>
            <a:pPr marL="0" indent="0">
              <a:buNone/>
            </a:pPr>
            <a:endParaRPr lang="en-US" sz="2000" dirty="0"/>
          </a:p>
          <a:p>
            <a:pPr marL="0" indent="0">
              <a:buNone/>
            </a:pPr>
            <a:r>
              <a:rPr lang="en-US" sz="2000" dirty="0" smtClean="0">
                <a:solidFill>
                  <a:schemeClr val="accent6">
                    <a:lumMod val="50000"/>
                  </a:schemeClr>
                </a:solidFill>
              </a:rPr>
              <a:t>“Yes</a:t>
            </a:r>
            <a:r>
              <a:rPr lang="en-US" sz="2000" dirty="0">
                <a:solidFill>
                  <a:schemeClr val="accent6">
                    <a:lumMod val="50000"/>
                  </a:schemeClr>
                </a:solidFill>
              </a:rPr>
              <a:t>, because through </a:t>
            </a:r>
            <a:r>
              <a:rPr lang="en-US" sz="2000" b="1" dirty="0">
                <a:solidFill>
                  <a:schemeClr val="accent6">
                    <a:lumMod val="50000"/>
                  </a:schemeClr>
                </a:solidFill>
              </a:rPr>
              <a:t>group work activities, morning circle, lunch talks</a:t>
            </a:r>
            <a:r>
              <a:rPr lang="en-US" sz="2000" dirty="0">
                <a:solidFill>
                  <a:schemeClr val="accent6">
                    <a:lumMod val="50000"/>
                  </a:schemeClr>
                </a:solidFill>
              </a:rPr>
              <a:t> have changed me a lot to </a:t>
            </a:r>
            <a:r>
              <a:rPr lang="en-US" sz="2000" b="1" dirty="0">
                <a:solidFill>
                  <a:schemeClr val="accent6">
                    <a:lumMod val="50000"/>
                  </a:schemeClr>
                </a:solidFill>
              </a:rPr>
              <a:t>think about the outside </a:t>
            </a:r>
            <a:r>
              <a:rPr lang="en-US" sz="2000" b="1" dirty="0" smtClean="0">
                <a:solidFill>
                  <a:schemeClr val="accent6">
                    <a:lumMod val="50000"/>
                  </a:schemeClr>
                </a:solidFill>
              </a:rPr>
              <a:t>world</a:t>
            </a:r>
            <a:r>
              <a:rPr lang="en-US" sz="2000" dirty="0" smtClean="0">
                <a:solidFill>
                  <a:schemeClr val="accent6">
                    <a:lumMod val="50000"/>
                  </a:schemeClr>
                </a:solidFill>
              </a:rPr>
              <a:t>.” - </a:t>
            </a:r>
            <a:r>
              <a:rPr lang="en-US" sz="2000" dirty="0" err="1" smtClean="0">
                <a:solidFill>
                  <a:schemeClr val="accent6">
                    <a:lumMod val="50000"/>
                  </a:schemeClr>
                </a:solidFill>
              </a:rPr>
              <a:t>Tizo</a:t>
            </a:r>
            <a:endParaRPr lang="en-US" sz="2000" dirty="0" smtClean="0">
              <a:solidFill>
                <a:schemeClr val="accent6">
                  <a:lumMod val="50000"/>
                </a:schemeClr>
              </a:solidFill>
            </a:endParaRPr>
          </a:p>
          <a:p>
            <a:pPr marL="0" indent="0">
              <a:buNone/>
            </a:pPr>
            <a:endParaRPr lang="en-US" sz="2000" dirty="0" smtClean="0"/>
          </a:p>
          <a:p>
            <a:pPr marL="0" indent="0">
              <a:buNone/>
            </a:pPr>
            <a:r>
              <a:rPr lang="en-US" sz="2000" dirty="0">
                <a:solidFill>
                  <a:schemeClr val="accent2">
                    <a:lumMod val="50000"/>
                  </a:schemeClr>
                </a:solidFill>
              </a:rPr>
              <a:t>“Quite a lot because I now know </a:t>
            </a:r>
            <a:r>
              <a:rPr lang="en-US" sz="2000" b="1" dirty="0">
                <a:solidFill>
                  <a:schemeClr val="accent2">
                    <a:lumMod val="50000"/>
                  </a:schemeClr>
                </a:solidFill>
              </a:rPr>
              <a:t>that I can make use of the material around me, which I previously thought useless.</a:t>
            </a:r>
            <a:r>
              <a:rPr lang="en-US" sz="2000" dirty="0">
                <a:solidFill>
                  <a:schemeClr val="accent2">
                    <a:lumMod val="50000"/>
                  </a:schemeClr>
                </a:solidFill>
              </a:rPr>
              <a:t>” </a:t>
            </a:r>
            <a:r>
              <a:rPr lang="en-US" sz="2000" dirty="0" smtClean="0">
                <a:solidFill>
                  <a:schemeClr val="accent2">
                    <a:lumMod val="50000"/>
                  </a:schemeClr>
                </a:solidFill>
              </a:rPr>
              <a:t> - </a:t>
            </a:r>
            <a:r>
              <a:rPr lang="en-US" sz="2000" dirty="0" err="1" smtClean="0">
                <a:solidFill>
                  <a:schemeClr val="accent2">
                    <a:lumMod val="50000"/>
                  </a:schemeClr>
                </a:solidFill>
              </a:rPr>
              <a:t>Nico</a:t>
            </a:r>
            <a:endParaRPr lang="en-US" sz="2000" dirty="0">
              <a:solidFill>
                <a:schemeClr val="accent2">
                  <a:lumMod val="50000"/>
                </a:schemeClr>
              </a:solidFill>
            </a:endParaRPr>
          </a:p>
          <a:p>
            <a:pPr marL="0" indent="0">
              <a:buNone/>
            </a:pPr>
            <a:endParaRPr lang="en-US" sz="2000" dirty="0"/>
          </a:p>
          <a:p>
            <a:pPr marL="0" indent="0">
              <a:buNone/>
            </a:pPr>
            <a:r>
              <a:rPr lang="en-US" sz="2000" dirty="0" smtClean="0">
                <a:solidFill>
                  <a:schemeClr val="accent3">
                    <a:lumMod val="50000"/>
                  </a:schemeClr>
                </a:solidFill>
              </a:rPr>
              <a:t>“</a:t>
            </a:r>
            <a:r>
              <a:rPr lang="en-US" sz="2000" dirty="0">
                <a:solidFill>
                  <a:schemeClr val="accent3">
                    <a:lumMod val="50000"/>
                  </a:schemeClr>
                </a:solidFill>
              </a:rPr>
              <a:t>Yes.  </a:t>
            </a:r>
            <a:r>
              <a:rPr lang="en-US" sz="2000" dirty="0" smtClean="0">
                <a:solidFill>
                  <a:schemeClr val="accent3">
                    <a:lumMod val="50000"/>
                  </a:schemeClr>
                </a:solidFill>
              </a:rPr>
              <a:t>I’m </a:t>
            </a:r>
            <a:r>
              <a:rPr lang="en-US" sz="2000" dirty="0">
                <a:solidFill>
                  <a:schemeClr val="accent3">
                    <a:lumMod val="50000"/>
                  </a:schemeClr>
                </a:solidFill>
              </a:rPr>
              <a:t>not one to be very keen on repetitive steps, but </a:t>
            </a:r>
            <a:r>
              <a:rPr lang="en-US" sz="2000" b="1" dirty="0">
                <a:solidFill>
                  <a:schemeClr val="accent3">
                    <a:lumMod val="50000"/>
                  </a:schemeClr>
                </a:solidFill>
              </a:rPr>
              <a:t>the design process helped me to appreciate the value of </a:t>
            </a:r>
            <a:r>
              <a:rPr lang="en-US" sz="2000" b="1" dirty="0" smtClean="0">
                <a:solidFill>
                  <a:schemeClr val="accent3">
                    <a:lumMod val="50000"/>
                  </a:schemeClr>
                </a:solidFill>
              </a:rPr>
              <a:t>iteration</a:t>
            </a:r>
            <a:r>
              <a:rPr lang="en-US" sz="2000" dirty="0" smtClean="0">
                <a:solidFill>
                  <a:schemeClr val="accent3">
                    <a:lumMod val="50000"/>
                  </a:schemeClr>
                </a:solidFill>
              </a:rPr>
              <a:t>.” - Mark</a:t>
            </a:r>
          </a:p>
          <a:p>
            <a:pPr marL="0" indent="0">
              <a:buNone/>
            </a:pPr>
            <a:endParaRPr lang="en-US" sz="2000" dirty="0"/>
          </a:p>
          <a:p>
            <a:pPr marL="0" indent="0">
              <a:buNone/>
            </a:pPr>
            <a:r>
              <a:rPr lang="en-US" sz="2000" dirty="0" smtClean="0">
                <a:solidFill>
                  <a:schemeClr val="accent4">
                    <a:lumMod val="50000"/>
                  </a:schemeClr>
                </a:solidFill>
              </a:rPr>
              <a:t>“</a:t>
            </a:r>
            <a:r>
              <a:rPr lang="en-US" sz="2000" dirty="0">
                <a:solidFill>
                  <a:schemeClr val="accent4">
                    <a:lumMod val="50000"/>
                  </a:schemeClr>
                </a:solidFill>
              </a:rPr>
              <a:t>Yes, </a:t>
            </a:r>
            <a:r>
              <a:rPr lang="en-US" sz="2000" b="1" dirty="0">
                <a:solidFill>
                  <a:schemeClr val="accent4">
                    <a:lumMod val="50000"/>
                  </a:schemeClr>
                </a:solidFill>
              </a:rPr>
              <a:t>I learned to think and approach everything from a design point of view </a:t>
            </a:r>
            <a:r>
              <a:rPr lang="en-US" sz="2000" dirty="0">
                <a:solidFill>
                  <a:schemeClr val="accent4">
                    <a:lumMod val="50000"/>
                  </a:schemeClr>
                </a:solidFill>
              </a:rPr>
              <a:t>and take advantage of available needs in our communities to improve the wellbeing of people</a:t>
            </a:r>
            <a:r>
              <a:rPr lang="en-US" sz="2000" dirty="0" smtClean="0">
                <a:solidFill>
                  <a:schemeClr val="accent4">
                    <a:lumMod val="50000"/>
                  </a:schemeClr>
                </a:solidFill>
              </a:rPr>
              <a:t>.” - Rachel</a:t>
            </a:r>
            <a:endParaRPr lang="en-US" sz="2000" dirty="0">
              <a:solidFill>
                <a:schemeClr val="accent4">
                  <a:lumMod val="50000"/>
                </a:schemeClr>
              </a:solidFill>
            </a:endParaRPr>
          </a:p>
        </p:txBody>
      </p:sp>
      <p:graphicFrame>
        <p:nvGraphicFramePr>
          <p:cNvPr id="4" name="Diagram 3"/>
          <p:cNvGraphicFramePr/>
          <p:nvPr>
            <p:extLst>
              <p:ext uri="{D42A27DB-BD31-4B8C-83A1-F6EECF244321}">
                <p14:modId xmlns:p14="http://schemas.microsoft.com/office/powerpoint/2010/main" val="1397996308"/>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8644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Self Assessment</a:t>
            </a:r>
            <a:endParaRPr lang="en-US" b="1"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sz="2100" i="1" dirty="0">
                <a:cs typeface="Arial"/>
              </a:rPr>
              <a:t>The participants evaluated their own skills in the beginning and in the end.</a:t>
            </a:r>
          </a:p>
          <a:p>
            <a:pPr marL="0" indent="0" algn="ctr">
              <a:buNone/>
            </a:pPr>
            <a:r>
              <a:rPr lang="en-US" sz="2400" i="1" dirty="0">
                <a:cs typeface="Arial"/>
              </a:rPr>
              <a:t>After the summit…</a:t>
            </a:r>
            <a:r>
              <a:rPr lang="en-US" sz="2400" i="1" dirty="0" smtClean="0">
                <a:cs typeface="Arial"/>
              </a:rPr>
              <a:t>.</a:t>
            </a:r>
            <a:endParaRPr lang="en-US" dirty="0" smtClean="0"/>
          </a:p>
          <a:p>
            <a:pPr marL="0" indent="0">
              <a:buNone/>
            </a:pPr>
            <a:r>
              <a:rPr lang="en-US" dirty="0" smtClean="0"/>
              <a:t>Over </a:t>
            </a:r>
            <a:r>
              <a:rPr lang="en-US" dirty="0" smtClean="0">
                <a:solidFill>
                  <a:schemeClr val="accent4">
                    <a:lumMod val="50000"/>
                  </a:schemeClr>
                </a:solidFill>
              </a:rPr>
              <a:t>50% </a:t>
            </a:r>
            <a:r>
              <a:rPr lang="en-US" dirty="0" smtClean="0"/>
              <a:t>of participants said they </a:t>
            </a:r>
            <a:r>
              <a:rPr lang="en-US" dirty="0" smtClean="0"/>
              <a:t>feel more confident:</a:t>
            </a:r>
          </a:p>
          <a:p>
            <a:pPr lvl="1">
              <a:buFont typeface="Arial"/>
              <a:buChar char="•"/>
            </a:pPr>
            <a:r>
              <a:rPr lang="en-US" dirty="0" smtClean="0"/>
              <a:t>using found or discarded materials to make something new</a:t>
            </a:r>
          </a:p>
          <a:p>
            <a:pPr marL="457200" lvl="1" indent="0">
              <a:buNone/>
            </a:pPr>
            <a:endParaRPr lang="en-US" dirty="0" smtClean="0"/>
          </a:p>
          <a:p>
            <a:pPr marL="0" indent="0">
              <a:buNone/>
            </a:pPr>
            <a:r>
              <a:rPr lang="en-US" dirty="0" smtClean="0"/>
              <a:t>Over </a:t>
            </a:r>
            <a:r>
              <a:rPr lang="en-US" dirty="0" smtClean="0">
                <a:solidFill>
                  <a:schemeClr val="accent5">
                    <a:lumMod val="50000"/>
                  </a:schemeClr>
                </a:solidFill>
              </a:rPr>
              <a:t>40% </a:t>
            </a:r>
            <a:r>
              <a:rPr lang="en-US" dirty="0" smtClean="0"/>
              <a:t>of participants said they feel more confident:</a:t>
            </a:r>
          </a:p>
          <a:p>
            <a:pPr lvl="1">
              <a:buFont typeface="Arial"/>
              <a:buChar char="•"/>
            </a:pPr>
            <a:r>
              <a:rPr lang="en-US" dirty="0"/>
              <a:t>m</a:t>
            </a:r>
            <a:r>
              <a:rPr lang="en-US" dirty="0" smtClean="0"/>
              <a:t>aking something that they</a:t>
            </a:r>
            <a:r>
              <a:rPr lang="fr-FR" dirty="0"/>
              <a:t> </a:t>
            </a:r>
            <a:r>
              <a:rPr lang="en-US" dirty="0" smtClean="0"/>
              <a:t>have </a:t>
            </a:r>
            <a:r>
              <a:rPr lang="en-US" dirty="0" smtClean="0"/>
              <a:t>envisioned in their head</a:t>
            </a:r>
          </a:p>
          <a:p>
            <a:pPr lvl="1">
              <a:buFont typeface="Arial"/>
              <a:buChar char="•"/>
            </a:pPr>
            <a:r>
              <a:rPr lang="en-US" dirty="0"/>
              <a:t>s</a:t>
            </a:r>
            <a:r>
              <a:rPr lang="en-US" dirty="0" smtClean="0"/>
              <a:t>taying focused on their aims and accomplishing their goals</a:t>
            </a:r>
          </a:p>
        </p:txBody>
      </p:sp>
      <p:graphicFrame>
        <p:nvGraphicFramePr>
          <p:cNvPr id="4" name="Diagram 3"/>
          <p:cNvGraphicFramePr/>
          <p:nvPr>
            <p:extLst>
              <p:ext uri="{D42A27DB-BD31-4B8C-83A1-F6EECF244321}">
                <p14:modId xmlns:p14="http://schemas.microsoft.com/office/powerpoint/2010/main" val="4291017862"/>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3431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7158"/>
            <a:ext cx="8229600" cy="1143000"/>
          </a:xfrm>
        </p:spPr>
        <p:txBody>
          <a:bodyPr>
            <a:noAutofit/>
          </a:bodyPr>
          <a:lstStyle/>
          <a:p>
            <a:pPr lvl="0"/>
            <a:r>
              <a:rPr lang="es-ES_tradnl" b="1" dirty="0">
                <a:solidFill>
                  <a:srgbClr val="000000"/>
                </a:solidFill>
              </a:rPr>
              <a:t> </a:t>
            </a:r>
            <a:r>
              <a:rPr lang="en-US" b="1" dirty="0" smtClean="0">
                <a:solidFill>
                  <a:srgbClr val="000000"/>
                </a:solidFill>
              </a:rPr>
              <a:t>What will they do next</a:t>
            </a:r>
            <a:r>
              <a:rPr lang="es-ES_tradnl" b="1" dirty="0" smtClean="0">
                <a:solidFill>
                  <a:srgbClr val="000000"/>
                </a:solidFill>
              </a:rPr>
              <a:t>?</a:t>
            </a:r>
            <a:r>
              <a:rPr lang="es-ES_tradnl" b="1" dirty="0">
                <a:solidFill>
                  <a:srgbClr val="000000"/>
                </a:solidFill>
              </a:rPr>
              <a:t/>
            </a:r>
            <a:br>
              <a:rPr lang="es-ES_tradnl" b="1" dirty="0">
                <a:solidFill>
                  <a:srgbClr val="000000"/>
                </a:solidFill>
              </a:rPr>
            </a:br>
            <a:endParaRPr lang="en-US" b="1" dirty="0">
              <a:solidFill>
                <a:srgbClr val="000000"/>
              </a:solidFill>
            </a:endParaRPr>
          </a:p>
        </p:txBody>
      </p:sp>
      <p:pic>
        <p:nvPicPr>
          <p:cNvPr id="3" name="Picture 2" descr="IDIN.logo.block2.blue.pms.ai"/>
          <p:cNvPicPr>
            <a:picLocks noChangeAspect="1"/>
          </p:cNvPicPr>
          <p:nvPr/>
        </p:nvPicPr>
        <p:blipFill rotWithShape="1">
          <a:blip r:embed="rId2" cstate="email">
            <a:extLst>
              <a:ext uri="{28A0092B-C50C-407E-A947-70E740481C1C}">
                <a14:useLocalDpi xmlns:a14="http://schemas.microsoft.com/office/drawing/2010/main"/>
              </a:ext>
            </a:extLst>
          </a:blip>
          <a:srcRect l="14588" t="34933" r="11024" b="46933"/>
          <a:stretch/>
        </p:blipFill>
        <p:spPr>
          <a:xfrm>
            <a:off x="216645" y="104587"/>
            <a:ext cx="3630707" cy="683900"/>
          </a:xfrm>
          <a:prstGeom prst="rect">
            <a:avLst/>
          </a:prstGeom>
        </p:spPr>
      </p:pic>
    </p:spTree>
    <p:extLst>
      <p:ext uri="{BB962C8B-B14F-4D97-AF65-F5344CB8AC3E}">
        <p14:creationId xmlns:p14="http://schemas.microsoft.com/office/powerpoint/2010/main" val="9456187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9"/>
            <a:ext cx="8229600" cy="1143000"/>
          </a:xfrm>
        </p:spPr>
        <p:txBody>
          <a:bodyPr/>
          <a:lstStyle/>
          <a:p>
            <a:r>
              <a:rPr lang="en-US" b="1" dirty="0" smtClean="0"/>
              <a:t>After IDDS</a:t>
            </a:r>
            <a:endParaRPr lang="en-US" b="1" dirty="0"/>
          </a:p>
        </p:txBody>
      </p:sp>
      <p:graphicFrame>
        <p:nvGraphicFramePr>
          <p:cNvPr id="4" name="Diagram 3"/>
          <p:cNvGraphicFramePr/>
          <p:nvPr>
            <p:extLst>
              <p:ext uri="{D42A27DB-BD31-4B8C-83A1-F6EECF244321}">
                <p14:modId xmlns:p14="http://schemas.microsoft.com/office/powerpoint/2010/main" val="1783668455"/>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a:graphicFrameLocks/>
          </p:cNvGraphicFramePr>
          <p:nvPr>
            <p:extLst>
              <p:ext uri="{D42A27DB-BD31-4B8C-83A1-F6EECF244321}">
                <p14:modId xmlns:p14="http://schemas.microsoft.com/office/powerpoint/2010/main" val="928391657"/>
              </p:ext>
            </p:extLst>
          </p:nvPr>
        </p:nvGraphicFramePr>
        <p:xfrm>
          <a:off x="505996" y="1107818"/>
          <a:ext cx="8180804" cy="46702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133991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IDDS</a:t>
            </a:r>
            <a:endParaRPr lang="en-US" dirty="0"/>
          </a:p>
        </p:txBody>
      </p:sp>
      <p:sp>
        <p:nvSpPr>
          <p:cNvPr id="3" name="Content Placeholder 2"/>
          <p:cNvSpPr>
            <a:spLocks noGrp="1"/>
          </p:cNvSpPr>
          <p:nvPr>
            <p:ph idx="1"/>
          </p:nvPr>
        </p:nvSpPr>
        <p:spPr>
          <a:xfrm>
            <a:off x="770753" y="1600200"/>
            <a:ext cx="8229600" cy="4525963"/>
          </a:xfrm>
        </p:spPr>
        <p:txBody>
          <a:bodyPr/>
          <a:lstStyle/>
          <a:p>
            <a:pPr marL="0" indent="0">
              <a:buNone/>
            </a:pPr>
            <a:r>
              <a:rPr lang="en-US" sz="4400" dirty="0" smtClean="0"/>
              <a:t>63% </a:t>
            </a:r>
            <a:r>
              <a:rPr lang="en-US" dirty="0" smtClean="0"/>
              <a:t>of respondents said that they want to continue actively working on their projects</a:t>
            </a:r>
          </a:p>
          <a:p>
            <a:pPr marL="0" indent="0">
              <a:buNone/>
            </a:pPr>
            <a:endParaRPr lang="en-US" dirty="0" smtClean="0"/>
          </a:p>
          <a:p>
            <a:pPr marL="0" indent="0">
              <a:buNone/>
            </a:pPr>
            <a:r>
              <a:rPr lang="en-US" sz="4400" dirty="0" smtClean="0"/>
              <a:t>36% </a:t>
            </a:r>
            <a:r>
              <a:rPr lang="en-US" dirty="0" smtClean="0"/>
              <a:t>said they would stay in touch to check up on progress, but not work on it actively</a:t>
            </a:r>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749187042"/>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0937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Interest in Volunteering with IDIN</a:t>
            </a:r>
            <a:endParaRPr lang="en-US" dirty="0"/>
          </a:p>
        </p:txBody>
      </p:sp>
      <p:graphicFrame>
        <p:nvGraphicFramePr>
          <p:cNvPr id="4" name="Diagram 3"/>
          <p:cNvGraphicFramePr/>
          <p:nvPr>
            <p:extLst>
              <p:ext uri="{D42A27DB-BD31-4B8C-83A1-F6EECF244321}">
                <p14:modId xmlns:p14="http://schemas.microsoft.com/office/powerpoint/2010/main" val="2749187042"/>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a:graphicFrameLocks/>
          </p:cNvGraphicFramePr>
          <p:nvPr>
            <p:extLst>
              <p:ext uri="{D42A27DB-BD31-4B8C-83A1-F6EECF244321}">
                <p14:modId xmlns:p14="http://schemas.microsoft.com/office/powerpoint/2010/main" val="2938116522"/>
              </p:ext>
            </p:extLst>
          </p:nvPr>
        </p:nvGraphicFramePr>
        <p:xfrm>
          <a:off x="857240" y="1479981"/>
          <a:ext cx="7829559" cy="42482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316193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98027262"/>
              </p:ext>
            </p:extLst>
          </p:nvPr>
        </p:nvGraphicFramePr>
        <p:xfrm>
          <a:off x="3272288" y="501244"/>
          <a:ext cx="6305512" cy="48347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755940"/>
              </p:ext>
            </p:extLst>
          </p:nvPr>
        </p:nvGraphicFramePr>
        <p:xfrm>
          <a:off x="-870518" y="1171884"/>
          <a:ext cx="5622687" cy="32855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41975" y="5012789"/>
            <a:ext cx="7749032" cy="923330"/>
          </a:xfrm>
          <a:prstGeom prst="rect">
            <a:avLst/>
          </a:prstGeom>
          <a:noFill/>
        </p:spPr>
        <p:txBody>
          <a:bodyPr wrap="square" rtlCol="0">
            <a:spAutoFit/>
          </a:bodyPr>
          <a:lstStyle/>
          <a:p>
            <a:r>
              <a:rPr lang="en-US" dirty="0" smtClean="0"/>
              <a:t>Average Age: </a:t>
            </a:r>
            <a:r>
              <a:rPr lang="en-US" sz="3600" dirty="0" smtClean="0"/>
              <a:t>37</a:t>
            </a:r>
            <a:r>
              <a:rPr lang="en-US" dirty="0" smtClean="0"/>
              <a:t>		Youngest</a:t>
            </a:r>
            <a:r>
              <a:rPr lang="en-US" dirty="0"/>
              <a:t>: </a:t>
            </a:r>
            <a:r>
              <a:rPr lang="en-US" sz="3600" dirty="0" smtClean="0"/>
              <a:t>21</a:t>
            </a:r>
            <a:r>
              <a:rPr lang="en-US" dirty="0" smtClean="0"/>
              <a:t>		Oldest</a:t>
            </a:r>
            <a:r>
              <a:rPr lang="en-US" dirty="0"/>
              <a:t>: </a:t>
            </a:r>
            <a:r>
              <a:rPr lang="en-US" sz="3600" dirty="0"/>
              <a:t>60</a:t>
            </a:r>
          </a:p>
          <a:p>
            <a:endParaRPr lang="en-US" dirty="0"/>
          </a:p>
        </p:txBody>
      </p:sp>
      <p:graphicFrame>
        <p:nvGraphicFramePr>
          <p:cNvPr id="8" name="Diagram 7"/>
          <p:cNvGraphicFramePr/>
          <p:nvPr>
            <p:extLst>
              <p:ext uri="{D42A27DB-BD31-4B8C-83A1-F6EECF244321}">
                <p14:modId xmlns:p14="http://schemas.microsoft.com/office/powerpoint/2010/main" val="2505598681"/>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82415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Anything else?</a:t>
            </a:r>
            <a:endParaRPr lang="en-US" b="1" dirty="0"/>
          </a:p>
        </p:txBody>
      </p:sp>
      <p:sp>
        <p:nvSpPr>
          <p:cNvPr id="3" name="Content Placeholder 2"/>
          <p:cNvSpPr>
            <a:spLocks noGrp="1"/>
          </p:cNvSpPr>
          <p:nvPr>
            <p:ph idx="1"/>
          </p:nvPr>
        </p:nvSpPr>
        <p:spPr>
          <a:xfrm>
            <a:off x="457200" y="1417638"/>
            <a:ext cx="8229600" cy="4525963"/>
          </a:xfrm>
        </p:spPr>
        <p:txBody>
          <a:bodyPr>
            <a:normAutofit/>
          </a:bodyPr>
          <a:lstStyle/>
          <a:p>
            <a:pPr marL="0" indent="0" algn="ctr">
              <a:buNone/>
            </a:pPr>
            <a:r>
              <a:rPr lang="en-US" sz="2800" dirty="0">
                <a:solidFill>
                  <a:srgbClr val="000000"/>
                </a:solidFill>
                <a:ea typeface="Calibri"/>
                <a:cs typeface="Calibri"/>
              </a:rPr>
              <a:t>“</a:t>
            </a:r>
            <a:r>
              <a:rPr lang="en-US" sz="2800" dirty="0"/>
              <a:t>IDDS should keep coming to teach us more skills.</a:t>
            </a:r>
            <a:r>
              <a:rPr lang="en-US" sz="2800" dirty="0" smtClean="0"/>
              <a:t>”</a:t>
            </a:r>
          </a:p>
          <a:p>
            <a:pPr marL="0" indent="0" algn="ctr">
              <a:buNone/>
            </a:pPr>
            <a:endParaRPr lang="en-US" sz="2800" dirty="0" smtClean="0"/>
          </a:p>
          <a:p>
            <a:pPr marL="0" indent="0" algn="ctr">
              <a:buNone/>
            </a:pPr>
            <a:r>
              <a:rPr lang="en-US" sz="2800" dirty="0">
                <a:solidFill>
                  <a:srgbClr val="000000"/>
                </a:solidFill>
                <a:ea typeface="Calibri"/>
                <a:cs typeface="Calibri"/>
              </a:rPr>
              <a:t>“Fun, frustrating, worth it.”</a:t>
            </a:r>
          </a:p>
          <a:p>
            <a:pPr marL="0" indent="0" algn="ctr">
              <a:buNone/>
            </a:pPr>
            <a:endParaRPr lang="en-US" sz="2800" dirty="0"/>
          </a:p>
          <a:p>
            <a:pPr marL="0" indent="0" algn="ctr">
              <a:buNone/>
            </a:pPr>
            <a:r>
              <a:rPr lang="en-US" sz="2800" dirty="0" smtClean="0">
                <a:solidFill>
                  <a:srgbClr val="000000"/>
                </a:solidFill>
                <a:ea typeface="Calibri"/>
                <a:cs typeface="Calibri"/>
              </a:rPr>
              <a:t>“I </a:t>
            </a:r>
            <a:r>
              <a:rPr lang="en-US" sz="2800" dirty="0">
                <a:solidFill>
                  <a:srgbClr val="000000"/>
                </a:solidFill>
                <a:ea typeface="Calibri"/>
                <a:cs typeface="Calibri"/>
              </a:rPr>
              <a:t>would like to thank everyone that was involved in making this summit ready.  I had a blast of a time here and I am going home with my heart filled of joy, excited about the new opportunities that the future holds, now that I am part of the IDIN family</a:t>
            </a:r>
            <a:r>
              <a:rPr lang="en-US" sz="2800" dirty="0" smtClean="0">
                <a:solidFill>
                  <a:srgbClr val="000000"/>
                </a:solidFill>
                <a:ea typeface="Calibri"/>
                <a:cs typeface="Calibri"/>
              </a:rPr>
              <a:t>!”</a:t>
            </a:r>
            <a:endParaRPr lang="en-US" sz="2800" dirty="0">
              <a:solidFill>
                <a:srgbClr val="000000"/>
              </a:solidFill>
              <a:ea typeface="Calibri"/>
              <a:cs typeface="Calibri"/>
            </a:endParaRPr>
          </a:p>
          <a:p>
            <a:pPr marL="0" indent="0" algn="ctr">
              <a:buNone/>
            </a:pPr>
            <a:endParaRPr lang="en-US" sz="2800" dirty="0">
              <a:solidFill>
                <a:srgbClr val="000000"/>
              </a:solidFill>
              <a:ea typeface="Calibri"/>
              <a:cs typeface="Calibri"/>
            </a:endParaRPr>
          </a:p>
        </p:txBody>
      </p:sp>
      <p:graphicFrame>
        <p:nvGraphicFramePr>
          <p:cNvPr id="4" name="Diagram 3"/>
          <p:cNvGraphicFramePr/>
          <p:nvPr>
            <p:extLst>
              <p:ext uri="{D42A27DB-BD31-4B8C-83A1-F6EECF244321}">
                <p14:modId xmlns:p14="http://schemas.microsoft.com/office/powerpoint/2010/main" val="2749187042"/>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6959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43664"/>
            <a:ext cx="9144000" cy="6096000"/>
          </a:xfrm>
          <a:prstGeom prst="rect">
            <a:avLst/>
          </a:prstGeom>
        </p:spPr>
      </p:pic>
      <p:sp>
        <p:nvSpPr>
          <p:cNvPr id="4" name="TextBox 3"/>
          <p:cNvSpPr txBox="1"/>
          <p:nvPr/>
        </p:nvSpPr>
        <p:spPr>
          <a:xfrm>
            <a:off x="747058" y="4937300"/>
            <a:ext cx="7814236" cy="1938992"/>
          </a:xfrm>
          <a:prstGeom prst="rect">
            <a:avLst/>
          </a:prstGeom>
          <a:noFill/>
        </p:spPr>
        <p:txBody>
          <a:bodyPr wrap="square" rtlCol="0">
            <a:spAutoFit/>
          </a:bodyPr>
          <a:lstStyle/>
          <a:p>
            <a:pPr algn="ctr"/>
            <a:r>
              <a:rPr lang="en-US" sz="4000" b="1" dirty="0" smtClean="0">
                <a:solidFill>
                  <a:srgbClr val="000000"/>
                </a:solidFill>
              </a:rPr>
              <a:t>Thank you!</a:t>
            </a:r>
          </a:p>
          <a:p>
            <a:pPr algn="ctr"/>
            <a:endParaRPr lang="en-US" sz="4000" b="1" dirty="0">
              <a:solidFill>
                <a:srgbClr val="000000"/>
              </a:solidFill>
            </a:endParaRPr>
          </a:p>
          <a:p>
            <a:pPr algn="ctr"/>
            <a:r>
              <a:rPr lang="en-US" sz="4000" b="1" dirty="0" smtClean="0">
                <a:solidFill>
                  <a:srgbClr val="000000"/>
                </a:solidFill>
              </a:rPr>
              <a:t> </a:t>
            </a:r>
            <a:r>
              <a:rPr lang="en-US" sz="4000" dirty="0" smtClean="0">
                <a:solidFill>
                  <a:srgbClr val="000000"/>
                </a:solidFill>
              </a:rPr>
              <a:t>Learn more at </a:t>
            </a:r>
            <a:r>
              <a:rPr lang="en-US" sz="4000" dirty="0" err="1" smtClean="0">
                <a:solidFill>
                  <a:srgbClr val="000000"/>
                </a:solidFill>
              </a:rPr>
              <a:t>www.idin.org</a:t>
            </a:r>
            <a:endParaRPr lang="en-US" sz="4000" dirty="0">
              <a:solidFill>
                <a:srgbClr val="000000"/>
              </a:solidFill>
            </a:endParaRPr>
          </a:p>
        </p:txBody>
      </p:sp>
      <p:pic>
        <p:nvPicPr>
          <p:cNvPr id="5" name="Picture 4" descr="IDIN.logo.block2.blue.pms.ai"/>
          <p:cNvPicPr>
            <a:picLocks noChangeAspect="1"/>
          </p:cNvPicPr>
          <p:nvPr/>
        </p:nvPicPr>
        <p:blipFill rotWithShape="1">
          <a:blip r:embed="rId3" cstate="email">
            <a:extLst>
              <a:ext uri="{28A0092B-C50C-407E-A947-70E740481C1C}">
                <a14:useLocalDpi xmlns:a14="http://schemas.microsoft.com/office/drawing/2010/main"/>
              </a:ext>
            </a:extLst>
          </a:blip>
          <a:srcRect l="14588" t="34933" r="11024" b="46933"/>
          <a:stretch/>
        </p:blipFill>
        <p:spPr>
          <a:xfrm>
            <a:off x="216645" y="59764"/>
            <a:ext cx="3630707" cy="683900"/>
          </a:xfrm>
          <a:prstGeom prst="rect">
            <a:avLst/>
          </a:prstGeom>
        </p:spPr>
      </p:pic>
    </p:spTree>
    <p:extLst>
      <p:ext uri="{BB962C8B-B14F-4D97-AF65-F5344CB8AC3E}">
        <p14:creationId xmlns:p14="http://schemas.microsoft.com/office/powerpoint/2010/main" val="15830848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54030043"/>
              </p:ext>
            </p:extLst>
          </p:nvPr>
        </p:nvGraphicFramePr>
        <p:xfrm>
          <a:off x="3315068" y="599294"/>
          <a:ext cx="6725917" cy="5094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814865819"/>
              </p:ext>
            </p:extLst>
          </p:nvPr>
        </p:nvGraphicFramePr>
        <p:xfrm>
          <a:off x="-1468621" y="670639"/>
          <a:ext cx="7162662" cy="4270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p:cNvGraphicFramePr/>
          <p:nvPr>
            <p:extLst>
              <p:ext uri="{D42A27DB-BD31-4B8C-83A1-F6EECF244321}">
                <p14:modId xmlns:p14="http://schemas.microsoft.com/office/powerpoint/2010/main" val="2505598681"/>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9111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their goals?</a:t>
            </a:r>
            <a:endParaRPr lang="en-US" b="1" dirty="0"/>
          </a:p>
        </p:txBody>
      </p:sp>
      <p:graphicFrame>
        <p:nvGraphicFramePr>
          <p:cNvPr id="4" name="Diagram 3"/>
          <p:cNvGraphicFramePr/>
          <p:nvPr>
            <p:extLst>
              <p:ext uri="{D42A27DB-BD31-4B8C-83A1-F6EECF244321}">
                <p14:modId xmlns:p14="http://schemas.microsoft.com/office/powerpoint/2010/main" val="1435389824"/>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a:graphicFrameLocks/>
          </p:cNvGraphicFramePr>
          <p:nvPr>
            <p:extLst>
              <p:ext uri="{D42A27DB-BD31-4B8C-83A1-F6EECF244321}">
                <p14:modId xmlns:p14="http://schemas.microsoft.com/office/powerpoint/2010/main" val="1776904349"/>
              </p:ext>
            </p:extLst>
          </p:nvPr>
        </p:nvGraphicFramePr>
        <p:xfrm>
          <a:off x="245331" y="1197715"/>
          <a:ext cx="8441469" cy="458119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39472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6"/>
            <a:ext cx="8229600" cy="1143000"/>
          </a:xfrm>
        </p:spPr>
        <p:txBody>
          <a:bodyPr/>
          <a:lstStyle/>
          <a:p>
            <a:r>
              <a:rPr lang="en-US" b="1" u="sng" dirty="0" smtClean="0"/>
              <a:t>Short Term Goals </a:t>
            </a:r>
            <a:endParaRPr lang="en-US" b="1" u="sng" dirty="0"/>
          </a:p>
        </p:txBody>
      </p:sp>
      <p:graphicFrame>
        <p:nvGraphicFramePr>
          <p:cNvPr id="6" name="Diagram 5"/>
          <p:cNvGraphicFramePr/>
          <p:nvPr>
            <p:extLst>
              <p:ext uri="{D42A27DB-BD31-4B8C-83A1-F6EECF244321}">
                <p14:modId xmlns:p14="http://schemas.microsoft.com/office/powerpoint/2010/main" val="2505598681"/>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99268" y="1683733"/>
            <a:ext cx="7987532" cy="369332"/>
          </a:xfrm>
          <a:prstGeom prst="rect">
            <a:avLst/>
          </a:prstGeom>
          <a:noFill/>
        </p:spPr>
        <p:txBody>
          <a:bodyPr wrap="square" rtlCol="0">
            <a:spAutoFit/>
          </a:bodyPr>
          <a:lstStyle/>
          <a:p>
            <a:endParaRPr lang="en-US" dirty="0"/>
          </a:p>
        </p:txBody>
      </p:sp>
      <p:sp>
        <p:nvSpPr>
          <p:cNvPr id="8" name="TextBox 7"/>
          <p:cNvSpPr txBox="1"/>
          <p:nvPr/>
        </p:nvSpPr>
        <p:spPr>
          <a:xfrm>
            <a:off x="271145" y="1016108"/>
            <a:ext cx="8762255" cy="5016759"/>
          </a:xfrm>
          <a:prstGeom prst="rect">
            <a:avLst/>
          </a:prstGeom>
          <a:noFill/>
        </p:spPr>
        <p:txBody>
          <a:bodyPr wrap="square" rtlCol="0">
            <a:spAutoFit/>
          </a:bodyPr>
          <a:lstStyle/>
          <a:p>
            <a:r>
              <a:rPr lang="en-US" sz="1600" dirty="0">
                <a:solidFill>
                  <a:schemeClr val="accent2">
                    <a:lumMod val="50000"/>
                  </a:schemeClr>
                </a:solidFill>
              </a:rPr>
              <a:t>"</a:t>
            </a:r>
            <a:r>
              <a:rPr lang="en-US" sz="1600" b="1" dirty="0">
                <a:solidFill>
                  <a:schemeClr val="accent2">
                    <a:lumMod val="50000"/>
                  </a:schemeClr>
                </a:solidFill>
              </a:rPr>
              <a:t>To actually do something constructive is not easy </a:t>
            </a:r>
            <a:r>
              <a:rPr lang="en-US" sz="1600" dirty="0">
                <a:solidFill>
                  <a:schemeClr val="accent2">
                    <a:lumMod val="50000"/>
                  </a:schemeClr>
                </a:solidFill>
              </a:rPr>
              <a:t>- I look forward to experience a well designed program that might have figured out how to do </a:t>
            </a:r>
            <a:r>
              <a:rPr lang="en-US" sz="1600" dirty="0" smtClean="0">
                <a:solidFill>
                  <a:schemeClr val="accent2">
                    <a:lumMod val="50000"/>
                  </a:schemeClr>
                </a:solidFill>
              </a:rPr>
              <a:t>this… I </a:t>
            </a:r>
            <a:r>
              <a:rPr lang="en-US" sz="1600" dirty="0">
                <a:solidFill>
                  <a:schemeClr val="accent2">
                    <a:lumMod val="50000"/>
                  </a:schemeClr>
                </a:solidFill>
              </a:rPr>
              <a:t>wish to experience something </a:t>
            </a:r>
            <a:r>
              <a:rPr lang="en-US" sz="1600" b="1" dirty="0">
                <a:solidFill>
                  <a:schemeClr val="accent2">
                    <a:lumMod val="50000"/>
                  </a:schemeClr>
                </a:solidFill>
              </a:rPr>
              <a:t>outside of my comfort zone, to challenge myself, and see my own potential in these situations.</a:t>
            </a:r>
            <a:r>
              <a:rPr lang="en-US" sz="1600" dirty="0">
                <a:solidFill>
                  <a:schemeClr val="accent2">
                    <a:lumMod val="50000"/>
                  </a:schemeClr>
                </a:solidFill>
              </a:rPr>
              <a:t>" </a:t>
            </a:r>
            <a:endParaRPr lang="en-US" sz="1600" dirty="0" smtClean="0">
              <a:solidFill>
                <a:schemeClr val="accent2">
                  <a:lumMod val="50000"/>
                </a:schemeClr>
              </a:solidFill>
            </a:endParaRPr>
          </a:p>
          <a:p>
            <a:endParaRPr lang="en-US" sz="1600" dirty="0"/>
          </a:p>
          <a:p>
            <a:r>
              <a:rPr lang="en-US" sz="1600" dirty="0" smtClean="0">
                <a:solidFill>
                  <a:schemeClr val="accent6">
                    <a:lumMod val="50000"/>
                  </a:schemeClr>
                </a:solidFill>
              </a:rPr>
              <a:t>“I </a:t>
            </a:r>
            <a:r>
              <a:rPr lang="en-US" sz="1600" dirty="0">
                <a:solidFill>
                  <a:schemeClr val="accent6">
                    <a:lumMod val="50000"/>
                  </a:schemeClr>
                </a:solidFill>
              </a:rPr>
              <a:t>am very excited to work with people from around the world. There is always so much to be learned from people with different backgrounds</a:t>
            </a:r>
            <a:r>
              <a:rPr lang="en-US" sz="1600" b="1" dirty="0">
                <a:solidFill>
                  <a:schemeClr val="accent6">
                    <a:lumMod val="50000"/>
                  </a:schemeClr>
                </a:solidFill>
              </a:rPr>
              <a:t>. It is fascinating to see all the different ways people think and like to solve problems</a:t>
            </a:r>
            <a:r>
              <a:rPr lang="en-US" sz="1600" dirty="0" smtClean="0">
                <a:solidFill>
                  <a:schemeClr val="accent6">
                    <a:lumMod val="50000"/>
                  </a:schemeClr>
                </a:solidFill>
              </a:rPr>
              <a:t>.”</a:t>
            </a:r>
          </a:p>
          <a:p>
            <a:endParaRPr lang="en-US" sz="1600" dirty="0" smtClean="0"/>
          </a:p>
          <a:p>
            <a:r>
              <a:rPr lang="en-US" sz="1600" dirty="0" smtClean="0">
                <a:solidFill>
                  <a:schemeClr val="accent5">
                    <a:lumMod val="50000"/>
                  </a:schemeClr>
                </a:solidFill>
              </a:rPr>
              <a:t>“To </a:t>
            </a:r>
            <a:r>
              <a:rPr lang="en-US" sz="1600" dirty="0">
                <a:solidFill>
                  <a:schemeClr val="accent5">
                    <a:lumMod val="50000"/>
                  </a:schemeClr>
                </a:solidFill>
              </a:rPr>
              <a:t>interact with the communities and </a:t>
            </a:r>
            <a:r>
              <a:rPr lang="en-US" sz="1600" b="1" dirty="0">
                <a:solidFill>
                  <a:schemeClr val="accent5">
                    <a:lumMod val="50000"/>
                  </a:schemeClr>
                </a:solidFill>
              </a:rPr>
              <a:t>assist/contribute to finding lasting solutions</a:t>
            </a:r>
            <a:r>
              <a:rPr lang="en-US" sz="1600" dirty="0">
                <a:solidFill>
                  <a:schemeClr val="accent5">
                    <a:lumMod val="50000"/>
                  </a:schemeClr>
                </a:solidFill>
              </a:rPr>
              <a:t> to challenges that they may be </a:t>
            </a:r>
            <a:r>
              <a:rPr lang="en-US" sz="1600" dirty="0" smtClean="0">
                <a:solidFill>
                  <a:schemeClr val="accent5">
                    <a:lumMod val="50000"/>
                  </a:schemeClr>
                </a:solidFill>
              </a:rPr>
              <a:t>facing; </a:t>
            </a:r>
            <a:r>
              <a:rPr lang="en-US" sz="1600" b="1" dirty="0" smtClean="0">
                <a:solidFill>
                  <a:schemeClr val="accent5">
                    <a:lumMod val="50000"/>
                  </a:schemeClr>
                </a:solidFill>
              </a:rPr>
              <a:t>to </a:t>
            </a:r>
            <a:r>
              <a:rPr lang="en-US" sz="1600" b="1" dirty="0">
                <a:solidFill>
                  <a:schemeClr val="accent5">
                    <a:lumMod val="50000"/>
                  </a:schemeClr>
                </a:solidFill>
              </a:rPr>
              <a:t>be a part of a team that will help individuals and communities grow themselves </a:t>
            </a:r>
            <a:r>
              <a:rPr lang="en-US" sz="1600" dirty="0">
                <a:solidFill>
                  <a:schemeClr val="accent5">
                    <a:lumMod val="50000"/>
                  </a:schemeClr>
                </a:solidFill>
              </a:rPr>
              <a:t>through improved livelihoods using affordable innovations and technologies as a tool</a:t>
            </a:r>
            <a:r>
              <a:rPr lang="en-US" sz="1600" dirty="0" smtClean="0">
                <a:solidFill>
                  <a:schemeClr val="accent5">
                    <a:lumMod val="50000"/>
                  </a:schemeClr>
                </a:solidFill>
              </a:rPr>
              <a:t>.”</a:t>
            </a:r>
          </a:p>
          <a:p>
            <a:endParaRPr lang="en-US" sz="1600" dirty="0" smtClean="0"/>
          </a:p>
          <a:p>
            <a:r>
              <a:rPr lang="en-US" sz="1600" dirty="0" smtClean="0">
                <a:solidFill>
                  <a:schemeClr val="accent4">
                    <a:lumMod val="50000"/>
                  </a:schemeClr>
                </a:solidFill>
              </a:rPr>
              <a:t>“To </a:t>
            </a:r>
            <a:r>
              <a:rPr lang="en-US" sz="1600" b="1" dirty="0">
                <a:solidFill>
                  <a:schemeClr val="accent4">
                    <a:lumMod val="50000"/>
                  </a:schemeClr>
                </a:solidFill>
              </a:rPr>
              <a:t>push my boundaries </a:t>
            </a:r>
            <a:r>
              <a:rPr lang="en-US" sz="1600" dirty="0">
                <a:solidFill>
                  <a:schemeClr val="accent4">
                    <a:lumMod val="50000"/>
                  </a:schemeClr>
                </a:solidFill>
              </a:rPr>
              <a:t>and </a:t>
            </a:r>
            <a:r>
              <a:rPr lang="en-US" sz="1600" b="1" dirty="0">
                <a:solidFill>
                  <a:schemeClr val="accent4">
                    <a:lumMod val="50000"/>
                  </a:schemeClr>
                </a:solidFill>
              </a:rPr>
              <a:t>work with an extremely diverse group of people </a:t>
            </a:r>
            <a:r>
              <a:rPr lang="en-US" sz="1600" dirty="0">
                <a:solidFill>
                  <a:schemeClr val="accent4">
                    <a:lumMod val="50000"/>
                  </a:schemeClr>
                </a:solidFill>
              </a:rPr>
              <a:t>to come up with a </a:t>
            </a:r>
            <a:r>
              <a:rPr lang="en-US" sz="1600" b="1" dirty="0">
                <a:solidFill>
                  <a:schemeClr val="accent4">
                    <a:lumMod val="50000"/>
                  </a:schemeClr>
                </a:solidFill>
              </a:rPr>
              <a:t>design solution </a:t>
            </a:r>
            <a:r>
              <a:rPr lang="en-US" sz="1600" dirty="0">
                <a:solidFill>
                  <a:schemeClr val="accent4">
                    <a:lumMod val="50000"/>
                  </a:schemeClr>
                </a:solidFill>
              </a:rPr>
              <a:t>which can act as a foundation for a good product</a:t>
            </a:r>
            <a:r>
              <a:rPr lang="en-US" sz="1600" dirty="0" smtClean="0">
                <a:solidFill>
                  <a:schemeClr val="accent4">
                    <a:lumMod val="50000"/>
                  </a:schemeClr>
                </a:solidFill>
              </a:rPr>
              <a:t>.”</a:t>
            </a:r>
            <a:endParaRPr lang="en-US" sz="1600" dirty="0">
              <a:solidFill>
                <a:schemeClr val="accent4">
                  <a:lumMod val="50000"/>
                </a:schemeClr>
              </a:solidFill>
            </a:endParaRPr>
          </a:p>
          <a:p>
            <a:endParaRPr lang="en-US" sz="1600" dirty="0">
              <a:solidFill>
                <a:schemeClr val="accent3">
                  <a:lumMod val="50000"/>
                </a:schemeClr>
              </a:solidFill>
            </a:endParaRPr>
          </a:p>
          <a:p>
            <a:r>
              <a:rPr lang="en-US" sz="1600" dirty="0" smtClean="0">
                <a:solidFill>
                  <a:schemeClr val="accent3">
                    <a:lumMod val="50000"/>
                  </a:schemeClr>
                </a:solidFill>
              </a:rPr>
              <a:t>“I </a:t>
            </a:r>
            <a:r>
              <a:rPr lang="en-US" sz="1600" dirty="0">
                <a:solidFill>
                  <a:schemeClr val="accent3">
                    <a:lumMod val="50000"/>
                  </a:schemeClr>
                </a:solidFill>
              </a:rPr>
              <a:t>have worked with indigenous groups in Australia and the USA and </a:t>
            </a:r>
            <a:r>
              <a:rPr lang="en-US" sz="1600" b="1" dirty="0">
                <a:solidFill>
                  <a:schemeClr val="accent3">
                    <a:lumMod val="50000"/>
                  </a:schemeClr>
                </a:solidFill>
              </a:rPr>
              <a:t>as a Motswana I want to become more involved with the San as an ally and as a community development agent</a:t>
            </a:r>
            <a:r>
              <a:rPr lang="en-US" sz="1600" dirty="0" smtClean="0">
                <a:solidFill>
                  <a:schemeClr val="accent3">
                    <a:lumMod val="50000"/>
                  </a:schemeClr>
                </a:solidFill>
              </a:rPr>
              <a:t>.”</a:t>
            </a:r>
          </a:p>
          <a:p>
            <a:endParaRPr lang="en-US" sz="1600" dirty="0" smtClean="0"/>
          </a:p>
          <a:p>
            <a:r>
              <a:rPr lang="en-US" sz="1600" dirty="0" smtClean="0">
                <a:solidFill>
                  <a:schemeClr val="tx2">
                    <a:lumMod val="50000"/>
                  </a:schemeClr>
                </a:solidFill>
              </a:rPr>
              <a:t>“I </a:t>
            </a:r>
            <a:r>
              <a:rPr lang="en-US" sz="1600" dirty="0">
                <a:solidFill>
                  <a:schemeClr val="tx2">
                    <a:lumMod val="50000"/>
                  </a:schemeClr>
                </a:solidFill>
              </a:rPr>
              <a:t>want to </a:t>
            </a:r>
            <a:r>
              <a:rPr lang="en-US" sz="1600" b="1" dirty="0">
                <a:solidFill>
                  <a:schemeClr val="tx2">
                    <a:lumMod val="50000"/>
                  </a:schemeClr>
                </a:solidFill>
              </a:rPr>
              <a:t>develop myself to improve my project </a:t>
            </a:r>
            <a:r>
              <a:rPr lang="en-US" sz="1600" dirty="0">
                <a:solidFill>
                  <a:schemeClr val="tx2">
                    <a:lumMod val="50000"/>
                  </a:schemeClr>
                </a:solidFill>
              </a:rPr>
              <a:t>that I have at my village</a:t>
            </a:r>
            <a:r>
              <a:rPr lang="en-US" sz="1600" dirty="0" smtClean="0">
                <a:solidFill>
                  <a:schemeClr val="tx2">
                    <a:lumMod val="50000"/>
                  </a:schemeClr>
                </a:solidFill>
              </a:rPr>
              <a:t>.”</a:t>
            </a:r>
            <a:endParaRPr lang="en-US" sz="1600" dirty="0">
              <a:solidFill>
                <a:schemeClr val="tx2">
                  <a:lumMod val="50000"/>
                </a:schemeClr>
              </a:solidFill>
            </a:endParaRPr>
          </a:p>
          <a:p>
            <a:endParaRPr lang="en-US" sz="1600" dirty="0"/>
          </a:p>
        </p:txBody>
      </p:sp>
    </p:spTree>
    <p:extLst>
      <p:ext uri="{BB962C8B-B14F-4D97-AF65-F5344CB8AC3E}">
        <p14:creationId xmlns:p14="http://schemas.microsoft.com/office/powerpoint/2010/main" val="2533661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their goals?</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535444986"/>
              </p:ext>
            </p:extLst>
          </p:nvPr>
        </p:nvGraphicFramePr>
        <p:xfrm>
          <a:off x="219382" y="1204486"/>
          <a:ext cx="8467418" cy="4545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p:nvPr>
            <p:extLst>
              <p:ext uri="{D42A27DB-BD31-4B8C-83A1-F6EECF244321}">
                <p14:modId xmlns:p14="http://schemas.microsoft.com/office/powerpoint/2010/main" val="2505598681"/>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962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0404"/>
          </a:xfrm>
        </p:spPr>
        <p:txBody>
          <a:bodyPr/>
          <a:lstStyle/>
          <a:p>
            <a:r>
              <a:rPr lang="en-US" b="1" u="sng" dirty="0" smtClean="0"/>
              <a:t>Long Term Goals</a:t>
            </a:r>
            <a:endParaRPr lang="en-US" b="1" u="sng" dirty="0"/>
          </a:p>
        </p:txBody>
      </p:sp>
      <p:sp>
        <p:nvSpPr>
          <p:cNvPr id="3" name="Content Placeholder 2"/>
          <p:cNvSpPr>
            <a:spLocks noGrp="1"/>
          </p:cNvSpPr>
          <p:nvPr>
            <p:ph idx="1"/>
          </p:nvPr>
        </p:nvSpPr>
        <p:spPr>
          <a:xfrm>
            <a:off x="271145" y="756254"/>
            <a:ext cx="8872855" cy="5276614"/>
          </a:xfrm>
        </p:spPr>
        <p:txBody>
          <a:bodyPr>
            <a:noAutofit/>
          </a:bodyPr>
          <a:lstStyle/>
          <a:p>
            <a:pPr marL="0" indent="0">
              <a:buNone/>
            </a:pPr>
            <a:r>
              <a:rPr lang="en-US" sz="1600" dirty="0" smtClean="0">
                <a:solidFill>
                  <a:schemeClr val="accent6">
                    <a:lumMod val="50000"/>
                  </a:schemeClr>
                </a:solidFill>
              </a:rPr>
              <a:t>“I'm </a:t>
            </a:r>
            <a:r>
              <a:rPr lang="en-US" sz="1600" dirty="0">
                <a:solidFill>
                  <a:schemeClr val="accent6">
                    <a:lumMod val="50000"/>
                  </a:schemeClr>
                </a:solidFill>
              </a:rPr>
              <a:t>trying to figure out </a:t>
            </a:r>
            <a:r>
              <a:rPr lang="en-US" sz="1600" b="1" dirty="0">
                <a:solidFill>
                  <a:schemeClr val="accent6">
                    <a:lumMod val="50000"/>
                  </a:schemeClr>
                </a:solidFill>
              </a:rPr>
              <a:t>how collaborative technology design work (international/multicultural/needs-driven) will fit into my future work</a:t>
            </a:r>
            <a:r>
              <a:rPr lang="en-US" sz="1600" dirty="0">
                <a:solidFill>
                  <a:schemeClr val="accent6">
                    <a:lumMod val="50000"/>
                  </a:schemeClr>
                </a:solidFill>
              </a:rPr>
              <a:t>. I hope to have a sense of how I will either find or make work opportunities within a year or two, and be making steps in that direction</a:t>
            </a:r>
            <a:r>
              <a:rPr lang="en-US" sz="1600" dirty="0" smtClean="0">
                <a:solidFill>
                  <a:schemeClr val="accent6">
                    <a:lumMod val="50000"/>
                  </a:schemeClr>
                </a:solidFill>
              </a:rPr>
              <a:t>.”</a:t>
            </a:r>
          </a:p>
          <a:p>
            <a:pPr marL="0" indent="0">
              <a:buNone/>
            </a:pPr>
            <a:endParaRPr lang="en-US" sz="1600" dirty="0">
              <a:solidFill>
                <a:schemeClr val="accent5">
                  <a:lumMod val="50000"/>
                </a:schemeClr>
              </a:solidFill>
            </a:endParaRPr>
          </a:p>
          <a:p>
            <a:pPr marL="0" indent="0">
              <a:buNone/>
            </a:pPr>
            <a:r>
              <a:rPr lang="en-US" sz="1600" dirty="0">
                <a:solidFill>
                  <a:schemeClr val="accent5">
                    <a:lumMod val="50000"/>
                  </a:schemeClr>
                </a:solidFill>
              </a:rPr>
              <a:t>San community member: </a:t>
            </a:r>
            <a:r>
              <a:rPr lang="en-US" sz="1600" dirty="0" smtClean="0">
                <a:solidFill>
                  <a:schemeClr val="accent5">
                    <a:lumMod val="50000"/>
                  </a:schemeClr>
                </a:solidFill>
              </a:rPr>
              <a:t>“To </a:t>
            </a:r>
            <a:r>
              <a:rPr lang="en-US" sz="1600" dirty="0">
                <a:solidFill>
                  <a:schemeClr val="accent5">
                    <a:lumMod val="50000"/>
                  </a:schemeClr>
                </a:solidFill>
              </a:rPr>
              <a:t>learn IDDS and to be able to use effectively to </a:t>
            </a:r>
            <a:r>
              <a:rPr lang="en-US" sz="1600" b="1" dirty="0">
                <a:solidFill>
                  <a:schemeClr val="accent5">
                    <a:lumMod val="50000"/>
                  </a:schemeClr>
                </a:solidFill>
              </a:rPr>
              <a:t>solve local grassroots challenges around </a:t>
            </a:r>
            <a:r>
              <a:rPr lang="en-US" sz="1600" b="1" dirty="0" smtClean="0">
                <a:solidFill>
                  <a:schemeClr val="accent5">
                    <a:lumMod val="50000"/>
                  </a:schemeClr>
                </a:solidFill>
              </a:rPr>
              <a:t>subsistence</a:t>
            </a:r>
            <a:r>
              <a:rPr lang="en-US" sz="1600" dirty="0" smtClean="0">
                <a:solidFill>
                  <a:schemeClr val="accent5">
                    <a:lumMod val="50000"/>
                  </a:schemeClr>
                </a:solidFill>
              </a:rPr>
              <a:t>.”</a:t>
            </a:r>
          </a:p>
          <a:p>
            <a:pPr marL="0" indent="0">
              <a:buNone/>
            </a:pPr>
            <a:endParaRPr lang="en-US" sz="1600" dirty="0"/>
          </a:p>
          <a:p>
            <a:pPr marL="0" indent="0">
              <a:buNone/>
            </a:pPr>
            <a:r>
              <a:rPr lang="en-US" sz="1600" dirty="0" smtClean="0">
                <a:solidFill>
                  <a:schemeClr val="accent4">
                    <a:lumMod val="50000"/>
                  </a:schemeClr>
                </a:solidFill>
              </a:rPr>
              <a:t>“Looking </a:t>
            </a:r>
            <a:r>
              <a:rPr lang="en-US" sz="1600" dirty="0">
                <a:solidFill>
                  <a:schemeClr val="accent4">
                    <a:lumMod val="50000"/>
                  </a:schemeClr>
                </a:solidFill>
              </a:rPr>
              <a:t>forward to facilitate the chapter members in Tanzania to </a:t>
            </a:r>
            <a:r>
              <a:rPr lang="en-US" sz="1600" b="1" dirty="0">
                <a:solidFill>
                  <a:schemeClr val="accent4">
                    <a:lumMod val="50000"/>
                  </a:schemeClr>
                </a:solidFill>
              </a:rPr>
              <a:t>perform better and achieving their expectations of designing project with business models</a:t>
            </a:r>
            <a:r>
              <a:rPr lang="en-US" sz="1600" b="1" dirty="0" smtClean="0">
                <a:solidFill>
                  <a:schemeClr val="accent4">
                    <a:lumMod val="50000"/>
                  </a:schemeClr>
                </a:solidFill>
              </a:rPr>
              <a:t>.</a:t>
            </a:r>
            <a:r>
              <a:rPr lang="en-US" sz="1600" dirty="0" smtClean="0">
                <a:solidFill>
                  <a:schemeClr val="accent4">
                    <a:lumMod val="50000"/>
                  </a:schemeClr>
                </a:solidFill>
              </a:rPr>
              <a:t>”</a:t>
            </a:r>
          </a:p>
          <a:p>
            <a:pPr marL="0" indent="0">
              <a:buNone/>
            </a:pPr>
            <a:endParaRPr lang="en-US" sz="1600" dirty="0">
              <a:solidFill>
                <a:schemeClr val="accent1">
                  <a:lumMod val="50000"/>
                </a:schemeClr>
              </a:solidFill>
            </a:endParaRPr>
          </a:p>
          <a:p>
            <a:pPr marL="0" indent="0">
              <a:buNone/>
            </a:pPr>
            <a:r>
              <a:rPr lang="en-US" sz="1600" dirty="0">
                <a:solidFill>
                  <a:schemeClr val="accent1">
                    <a:lumMod val="50000"/>
                  </a:schemeClr>
                </a:solidFill>
              </a:rPr>
              <a:t>San community member: </a:t>
            </a:r>
            <a:r>
              <a:rPr lang="en-US" sz="1600" dirty="0" smtClean="0">
                <a:solidFill>
                  <a:schemeClr val="accent1">
                    <a:lumMod val="50000"/>
                  </a:schemeClr>
                </a:solidFill>
              </a:rPr>
              <a:t>“As </a:t>
            </a:r>
            <a:r>
              <a:rPr lang="en-US" sz="1600" dirty="0">
                <a:solidFill>
                  <a:schemeClr val="accent1">
                    <a:lumMod val="50000"/>
                  </a:schemeClr>
                </a:solidFill>
              </a:rPr>
              <a:t>an original artist I would like to have </a:t>
            </a:r>
            <a:r>
              <a:rPr lang="en-US" sz="1600" b="1" dirty="0">
                <a:solidFill>
                  <a:schemeClr val="accent1">
                    <a:lumMod val="50000"/>
                  </a:schemeClr>
                </a:solidFill>
              </a:rPr>
              <a:t>improved knowledge on design strategies and </a:t>
            </a:r>
            <a:r>
              <a:rPr lang="en-US" sz="1600" b="1" dirty="0" smtClean="0">
                <a:solidFill>
                  <a:schemeClr val="accent1">
                    <a:lumMod val="50000"/>
                  </a:schemeClr>
                </a:solidFill>
              </a:rPr>
              <a:t>handiwor</a:t>
            </a:r>
            <a:r>
              <a:rPr lang="en-US" sz="1600" dirty="0" smtClean="0">
                <a:solidFill>
                  <a:schemeClr val="accent1">
                    <a:lumMod val="50000"/>
                  </a:schemeClr>
                </a:solidFill>
              </a:rPr>
              <a:t>k.”</a:t>
            </a:r>
          </a:p>
          <a:p>
            <a:pPr marL="0" indent="0">
              <a:buNone/>
            </a:pPr>
            <a:endParaRPr lang="en-US" sz="1600" dirty="0" smtClean="0"/>
          </a:p>
          <a:p>
            <a:pPr marL="0" indent="0">
              <a:buNone/>
            </a:pPr>
            <a:r>
              <a:rPr lang="en-US" sz="1600" dirty="0" smtClean="0">
                <a:solidFill>
                  <a:schemeClr val="accent3">
                    <a:lumMod val="50000"/>
                  </a:schemeClr>
                </a:solidFill>
              </a:rPr>
              <a:t>“</a:t>
            </a:r>
            <a:r>
              <a:rPr lang="en-US" sz="1600" b="1" dirty="0" smtClean="0">
                <a:solidFill>
                  <a:schemeClr val="accent3">
                    <a:lumMod val="50000"/>
                  </a:schemeClr>
                </a:solidFill>
              </a:rPr>
              <a:t>I </a:t>
            </a:r>
            <a:r>
              <a:rPr lang="en-US" sz="1600" b="1" dirty="0">
                <a:solidFill>
                  <a:schemeClr val="accent3">
                    <a:lumMod val="50000"/>
                  </a:schemeClr>
                </a:solidFill>
              </a:rPr>
              <a:t>hope to make a start in consulting in sustainable living, natural building, </a:t>
            </a:r>
            <a:r>
              <a:rPr lang="en-US" sz="1600" b="1" dirty="0" smtClean="0">
                <a:solidFill>
                  <a:schemeClr val="accent3">
                    <a:lumMod val="50000"/>
                  </a:schemeClr>
                </a:solidFill>
              </a:rPr>
              <a:t>wild crafting</a:t>
            </a:r>
            <a:r>
              <a:rPr lang="en-US" sz="1600" b="1" dirty="0">
                <a:solidFill>
                  <a:schemeClr val="accent3">
                    <a:lumMod val="50000"/>
                  </a:schemeClr>
                </a:solidFill>
              </a:rPr>
              <a:t>, </a:t>
            </a:r>
            <a:r>
              <a:rPr lang="en-US" sz="1600" b="1" dirty="0" err="1">
                <a:solidFill>
                  <a:schemeClr val="accent3">
                    <a:lumMod val="50000"/>
                  </a:schemeClr>
                </a:solidFill>
              </a:rPr>
              <a:t>etc</a:t>
            </a:r>
            <a:r>
              <a:rPr lang="en-US" sz="1600" b="1" dirty="0">
                <a:solidFill>
                  <a:schemeClr val="accent3">
                    <a:lumMod val="50000"/>
                  </a:schemeClr>
                </a:solidFill>
              </a:rPr>
              <a:t> </a:t>
            </a:r>
            <a:r>
              <a:rPr lang="en-US" sz="1600" dirty="0">
                <a:solidFill>
                  <a:schemeClr val="accent3">
                    <a:lumMod val="50000"/>
                  </a:schemeClr>
                </a:solidFill>
              </a:rPr>
              <a:t>sector. Include an innovation from the summit in my own homestead</a:t>
            </a:r>
            <a:r>
              <a:rPr lang="en-US" sz="1600" dirty="0" smtClean="0">
                <a:solidFill>
                  <a:schemeClr val="accent3">
                    <a:lumMod val="50000"/>
                  </a:schemeClr>
                </a:solidFill>
              </a:rPr>
              <a:t>.”</a:t>
            </a:r>
          </a:p>
          <a:p>
            <a:pPr marL="0" indent="0">
              <a:buNone/>
            </a:pPr>
            <a:endParaRPr lang="en-US" sz="1600" dirty="0"/>
          </a:p>
          <a:p>
            <a:pPr marL="0" indent="0">
              <a:buNone/>
            </a:pPr>
            <a:r>
              <a:rPr lang="en-US" sz="1600" dirty="0" smtClean="0">
                <a:solidFill>
                  <a:schemeClr val="accent5">
                    <a:lumMod val="50000"/>
                  </a:schemeClr>
                </a:solidFill>
              </a:rPr>
              <a:t>“</a:t>
            </a:r>
            <a:r>
              <a:rPr lang="en-US" sz="1600" b="1" dirty="0" smtClean="0">
                <a:solidFill>
                  <a:schemeClr val="accent5">
                    <a:lumMod val="50000"/>
                  </a:schemeClr>
                </a:solidFill>
              </a:rPr>
              <a:t>I </a:t>
            </a:r>
            <a:r>
              <a:rPr lang="en-US" sz="1600" b="1" dirty="0">
                <a:solidFill>
                  <a:schemeClr val="accent5">
                    <a:lumMod val="50000"/>
                  </a:schemeClr>
                </a:solidFill>
              </a:rPr>
              <a:t>want to switch careers into design and development</a:t>
            </a:r>
            <a:r>
              <a:rPr lang="en-US" sz="1600" dirty="0">
                <a:solidFill>
                  <a:schemeClr val="accent5">
                    <a:lumMod val="50000"/>
                  </a:schemeClr>
                </a:solidFill>
              </a:rPr>
              <a:t>. I would love to either bring the prototype I am working on at the summit to market or get involved with a different team and help support their venture. I am very open to relocating to Botswana or wherever the team is based</a:t>
            </a:r>
            <a:r>
              <a:rPr lang="en-US" sz="1600" dirty="0" smtClean="0">
                <a:solidFill>
                  <a:schemeClr val="accent5">
                    <a:lumMod val="50000"/>
                  </a:schemeClr>
                </a:solidFill>
              </a:rPr>
              <a:t>.”</a:t>
            </a:r>
          </a:p>
          <a:p>
            <a:pPr marL="0" indent="0">
              <a:buNone/>
            </a:pPr>
            <a:endParaRPr lang="en-US" sz="1600" dirty="0"/>
          </a:p>
          <a:p>
            <a:pPr marL="0" indent="0">
              <a:buNone/>
            </a:pPr>
            <a:r>
              <a:rPr lang="en-US" sz="1600" dirty="0" smtClean="0"/>
              <a:t>“I </a:t>
            </a:r>
            <a:r>
              <a:rPr lang="en-US" sz="1600" dirty="0"/>
              <a:t>hope to work in the impact investing world, and want the ideas of cocreation and design that </a:t>
            </a:r>
            <a:r>
              <a:rPr lang="en-US" sz="1600" dirty="0" err="1"/>
              <a:t>i</a:t>
            </a:r>
            <a:r>
              <a:rPr lang="en-US" sz="1600" dirty="0"/>
              <a:t> learn to help me better decipher valuable impact approaches that are worth investing in</a:t>
            </a:r>
            <a:r>
              <a:rPr lang="en-US" sz="1600" dirty="0" smtClean="0"/>
              <a:t>.”</a:t>
            </a:r>
            <a:endParaRPr lang="en-US" sz="1600" dirty="0"/>
          </a:p>
        </p:txBody>
      </p:sp>
      <p:graphicFrame>
        <p:nvGraphicFramePr>
          <p:cNvPr id="7" name="Diagram 6"/>
          <p:cNvGraphicFramePr/>
          <p:nvPr>
            <p:extLst>
              <p:ext uri="{D42A27DB-BD31-4B8C-83A1-F6EECF244321}">
                <p14:modId xmlns:p14="http://schemas.microsoft.com/office/powerpoint/2010/main" val="388285151"/>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0911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67" y="-39278"/>
            <a:ext cx="8686800" cy="1143000"/>
          </a:xfrm>
        </p:spPr>
        <p:txBody>
          <a:bodyPr>
            <a:normAutofit fontScale="90000"/>
          </a:bodyPr>
          <a:lstStyle/>
          <a:p>
            <a:r>
              <a:rPr lang="en-US" b="1" dirty="0" smtClean="0"/>
              <a:t>To me, IDDS </a:t>
            </a:r>
            <a:r>
              <a:rPr lang="en-US" b="1" dirty="0" err="1" smtClean="0"/>
              <a:t>D’Kar</a:t>
            </a:r>
            <a:r>
              <a:rPr lang="en-US" b="1" dirty="0" smtClean="0"/>
              <a:t> will be a success if…</a:t>
            </a:r>
            <a:endParaRPr lang="en-US" b="1" dirty="0"/>
          </a:p>
        </p:txBody>
      </p:sp>
      <p:sp>
        <p:nvSpPr>
          <p:cNvPr id="3" name="Content Placeholder 2"/>
          <p:cNvSpPr>
            <a:spLocks noGrp="1"/>
          </p:cNvSpPr>
          <p:nvPr>
            <p:ph idx="1"/>
          </p:nvPr>
        </p:nvSpPr>
        <p:spPr>
          <a:xfrm>
            <a:off x="228867" y="1103722"/>
            <a:ext cx="8790263" cy="4929145"/>
          </a:xfrm>
        </p:spPr>
        <p:txBody>
          <a:bodyPr>
            <a:normAutofit/>
          </a:bodyPr>
          <a:lstStyle/>
          <a:p>
            <a:r>
              <a:rPr lang="en-US" sz="1600" dirty="0"/>
              <a:t>we </a:t>
            </a:r>
            <a:r>
              <a:rPr lang="en-US" sz="1600" b="1" dirty="0"/>
              <a:t>support the community </a:t>
            </a:r>
            <a:r>
              <a:rPr lang="en-US" sz="1600" dirty="0"/>
              <a:t>in </a:t>
            </a:r>
            <a:r>
              <a:rPr lang="en-US" sz="1600" dirty="0" err="1"/>
              <a:t>D'Kar</a:t>
            </a:r>
            <a:r>
              <a:rPr lang="en-US" sz="1600" dirty="0"/>
              <a:t>, and learn a lot. </a:t>
            </a:r>
            <a:endParaRPr lang="en-US" sz="1600" dirty="0" smtClean="0"/>
          </a:p>
          <a:p>
            <a:endParaRPr lang="en-US" sz="1600" dirty="0" smtClean="0"/>
          </a:p>
          <a:p>
            <a:r>
              <a:rPr lang="en-US" sz="1600" dirty="0"/>
              <a:t> there is </a:t>
            </a:r>
            <a:r>
              <a:rPr lang="en-US" sz="1600" b="1" dirty="0"/>
              <a:t>love, cooperation and confidence</a:t>
            </a:r>
            <a:r>
              <a:rPr lang="en-US" sz="1600" b="1" dirty="0" smtClean="0"/>
              <a:t>.</a:t>
            </a:r>
          </a:p>
          <a:p>
            <a:pPr marL="0" indent="0">
              <a:buNone/>
            </a:pPr>
            <a:r>
              <a:rPr lang="en-US" sz="1600" b="1" dirty="0" smtClean="0"/>
              <a:t> </a:t>
            </a:r>
          </a:p>
          <a:p>
            <a:r>
              <a:rPr lang="en-US" sz="1600" dirty="0"/>
              <a:t>I learn something new, I meet kindred spirits, and I have fun doing it. </a:t>
            </a:r>
            <a:endParaRPr lang="en-US" sz="1600" dirty="0" smtClean="0"/>
          </a:p>
          <a:p>
            <a:pPr marL="0" indent="0">
              <a:buNone/>
            </a:pPr>
            <a:endParaRPr lang="en-US" sz="1600" dirty="0" smtClean="0"/>
          </a:p>
          <a:p>
            <a:r>
              <a:rPr lang="en-US" sz="1600" b="1" dirty="0"/>
              <a:t>if I participate fully </a:t>
            </a:r>
            <a:r>
              <a:rPr lang="en-US" sz="1600" dirty="0"/>
              <a:t>and able to </a:t>
            </a:r>
            <a:r>
              <a:rPr lang="en-US" sz="1600" b="1" dirty="0"/>
              <a:t>practice the skills </a:t>
            </a:r>
            <a:r>
              <a:rPr lang="en-US" sz="1600" b="1" dirty="0" smtClean="0"/>
              <a:t>even </a:t>
            </a:r>
            <a:r>
              <a:rPr lang="en-US" sz="1600" b="1" dirty="0"/>
              <a:t>after the summit</a:t>
            </a:r>
            <a:r>
              <a:rPr lang="en-US" sz="1600" dirty="0"/>
              <a:t>. </a:t>
            </a:r>
            <a:endParaRPr lang="en-US" sz="1600" dirty="0" smtClean="0"/>
          </a:p>
          <a:p>
            <a:pPr marL="0" indent="0">
              <a:buNone/>
            </a:pPr>
            <a:endParaRPr lang="en-US" sz="1600" dirty="0" smtClean="0"/>
          </a:p>
          <a:p>
            <a:r>
              <a:rPr lang="en-US" sz="1600" dirty="0"/>
              <a:t>I develop </a:t>
            </a:r>
            <a:r>
              <a:rPr lang="en-US" sz="1600" b="1" dirty="0"/>
              <a:t>strong connections</a:t>
            </a:r>
            <a:r>
              <a:rPr lang="en-US" sz="1600" dirty="0"/>
              <a:t>, build a </a:t>
            </a:r>
            <a:r>
              <a:rPr lang="en-US" sz="1600" b="1" dirty="0"/>
              <a:t>viable prototype </a:t>
            </a:r>
            <a:r>
              <a:rPr lang="en-US" sz="1600" dirty="0"/>
              <a:t>with my team and </a:t>
            </a:r>
            <a:r>
              <a:rPr lang="en-US" sz="1600" b="1" dirty="0"/>
              <a:t>leave with a concrete plan </a:t>
            </a:r>
            <a:r>
              <a:rPr lang="en-US" sz="1600" dirty="0"/>
              <a:t>for how to make the </a:t>
            </a:r>
            <a:r>
              <a:rPr lang="en-US" sz="1600" b="1" dirty="0"/>
              <a:t>career switch</a:t>
            </a:r>
            <a:r>
              <a:rPr lang="en-US" sz="1600" dirty="0"/>
              <a:t>. </a:t>
            </a:r>
            <a:endParaRPr lang="en-US" sz="1600" dirty="0" smtClean="0"/>
          </a:p>
          <a:p>
            <a:pPr marL="0" indent="0">
              <a:buNone/>
            </a:pPr>
            <a:endParaRPr lang="en-US" sz="1600" dirty="0"/>
          </a:p>
          <a:p>
            <a:r>
              <a:rPr lang="en-US" sz="1600" dirty="0" smtClean="0"/>
              <a:t>our </a:t>
            </a:r>
            <a:r>
              <a:rPr lang="en-US" sz="1600" b="1" dirty="0"/>
              <a:t>engagement with the community and each other yields results </a:t>
            </a:r>
            <a:r>
              <a:rPr lang="en-US" sz="1600" dirty="0"/>
              <a:t>that will grow all the people that are part of the summit and </a:t>
            </a:r>
            <a:r>
              <a:rPr lang="en-US" sz="1600" b="1" dirty="0"/>
              <a:t>positively change their lives</a:t>
            </a:r>
            <a:r>
              <a:rPr lang="en-US" sz="1600" dirty="0"/>
              <a:t>. </a:t>
            </a:r>
            <a:endParaRPr lang="en-US" sz="1600" dirty="0" smtClean="0"/>
          </a:p>
          <a:p>
            <a:endParaRPr lang="en-US" sz="1600" dirty="0" smtClean="0"/>
          </a:p>
          <a:p>
            <a:r>
              <a:rPr lang="en-US" sz="1600" dirty="0" smtClean="0"/>
              <a:t>I </a:t>
            </a:r>
            <a:r>
              <a:rPr lang="en-US" sz="1600" dirty="0"/>
              <a:t>can </a:t>
            </a:r>
            <a:r>
              <a:rPr lang="en-US" sz="1600" b="1" dirty="0"/>
              <a:t>build a functioning machine/technology </a:t>
            </a:r>
            <a:r>
              <a:rPr lang="en-US" sz="1600" dirty="0"/>
              <a:t>that will help the community and </a:t>
            </a:r>
            <a:r>
              <a:rPr lang="en-US" sz="1600" b="1" dirty="0"/>
              <a:t>the design can be moved to improvement and scaling</a:t>
            </a:r>
            <a:r>
              <a:rPr lang="en-US" sz="1600" dirty="0" smtClean="0"/>
              <a:t>.</a:t>
            </a:r>
          </a:p>
        </p:txBody>
      </p:sp>
      <p:graphicFrame>
        <p:nvGraphicFramePr>
          <p:cNvPr id="4" name="Diagram 3"/>
          <p:cNvGraphicFramePr/>
          <p:nvPr>
            <p:extLst>
              <p:ext uri="{D42A27DB-BD31-4B8C-83A1-F6EECF244321}">
                <p14:modId xmlns:p14="http://schemas.microsoft.com/office/powerpoint/2010/main" val="1844931758"/>
              </p:ext>
            </p:extLst>
          </p:nvPr>
        </p:nvGraphicFramePr>
        <p:xfrm>
          <a:off x="-15282" y="6032867"/>
          <a:ext cx="9159282" cy="8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659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4827</TotalTime>
  <Words>3045</Words>
  <Application>Microsoft Macintosh PowerPoint</Application>
  <PresentationFormat>On-screen Show (4:3)</PresentationFormat>
  <Paragraphs>327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IDDS D’kar Botswana August 2 – 16, 2015</vt:lpstr>
      <vt:lpstr>Who are the participants?</vt:lpstr>
      <vt:lpstr>PowerPoint Presentation</vt:lpstr>
      <vt:lpstr>PowerPoint Presentation</vt:lpstr>
      <vt:lpstr>What are their goals?</vt:lpstr>
      <vt:lpstr>Short Term Goals </vt:lpstr>
      <vt:lpstr>What are their goals?</vt:lpstr>
      <vt:lpstr>Long Term Goals</vt:lpstr>
      <vt:lpstr>To me, IDDS D’Kar will be a success if…</vt:lpstr>
      <vt:lpstr>What did they do?</vt:lpstr>
      <vt:lpstr>Favorite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Value of IDDS</vt:lpstr>
      <vt:lpstr>The Value of IDDS</vt:lpstr>
      <vt:lpstr>New Skills</vt:lpstr>
      <vt:lpstr>New Skills</vt:lpstr>
      <vt:lpstr>Change in Attitudes</vt:lpstr>
      <vt:lpstr>Have you changed?</vt:lpstr>
      <vt:lpstr>Self Assessment</vt:lpstr>
      <vt:lpstr> What will they do next? </vt:lpstr>
      <vt:lpstr>After IDDS</vt:lpstr>
      <vt:lpstr>After IDDS</vt:lpstr>
      <vt:lpstr>Interest in Volunteering with IDIN</vt:lpstr>
      <vt:lpstr>Anything else?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dc:creator>
  <cp:lastModifiedBy>Laura L</cp:lastModifiedBy>
  <cp:revision>26</cp:revision>
  <dcterms:created xsi:type="dcterms:W3CDTF">2015-08-11T08:15:17Z</dcterms:created>
  <dcterms:modified xsi:type="dcterms:W3CDTF">2015-08-26T13:48:30Z</dcterms:modified>
</cp:coreProperties>
</file>